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sldIdLst>
    <p:sldId id="324" r:id="rId5"/>
    <p:sldId id="259" r:id="rId6"/>
    <p:sldId id="331" r:id="rId7"/>
    <p:sldId id="334" r:id="rId8"/>
    <p:sldId id="296" r:id="rId9"/>
    <p:sldId id="297" r:id="rId10"/>
    <p:sldId id="298" r:id="rId11"/>
    <p:sldId id="261" r:id="rId12"/>
    <p:sldId id="350" r:id="rId13"/>
    <p:sldId id="357" r:id="rId14"/>
    <p:sldId id="391" r:id="rId15"/>
    <p:sldId id="392" r:id="rId16"/>
    <p:sldId id="332" r:id="rId17"/>
    <p:sldId id="267" r:id="rId18"/>
    <p:sldId id="268" r:id="rId19"/>
    <p:sldId id="327" r:id="rId20"/>
    <p:sldId id="270" r:id="rId21"/>
    <p:sldId id="333" r:id="rId22"/>
    <p:sldId id="285" r:id="rId23"/>
    <p:sldId id="358" r:id="rId24"/>
    <p:sldId id="360" r:id="rId25"/>
    <p:sldId id="361" r:id="rId26"/>
    <p:sldId id="362" r:id="rId27"/>
    <p:sldId id="363" r:id="rId28"/>
    <p:sldId id="364" r:id="rId29"/>
    <p:sldId id="359" r:id="rId30"/>
    <p:sldId id="335" r:id="rId31"/>
    <p:sldId id="370" r:id="rId32"/>
    <p:sldId id="369" r:id="rId33"/>
    <p:sldId id="371" r:id="rId34"/>
    <p:sldId id="372" r:id="rId35"/>
    <p:sldId id="341" r:id="rId36"/>
    <p:sldId id="342" r:id="rId37"/>
    <p:sldId id="336" r:id="rId38"/>
    <p:sldId id="310" r:id="rId39"/>
    <p:sldId id="347" r:id="rId40"/>
    <p:sldId id="366" r:id="rId41"/>
    <p:sldId id="367" r:id="rId42"/>
    <p:sldId id="368" r:id="rId43"/>
    <p:sldId id="376" r:id="rId44"/>
    <p:sldId id="377" r:id="rId45"/>
    <p:sldId id="378" r:id="rId46"/>
    <p:sldId id="379" r:id="rId47"/>
    <p:sldId id="380" r:id="rId48"/>
    <p:sldId id="381" r:id="rId49"/>
    <p:sldId id="382" r:id="rId50"/>
    <p:sldId id="383" r:id="rId51"/>
    <p:sldId id="384" r:id="rId52"/>
    <p:sldId id="385" r:id="rId53"/>
    <p:sldId id="386" r:id="rId54"/>
    <p:sldId id="387" r:id="rId55"/>
    <p:sldId id="388" r:id="rId56"/>
    <p:sldId id="389" r:id="rId57"/>
    <p:sldId id="39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ase 2  Week 3" id="{E565D621-3968-4E1C-A65A-4C314F87EE41}">
          <p14:sldIdLst>
            <p14:sldId id="324"/>
            <p14:sldId id="259"/>
            <p14:sldId id="331"/>
          </p14:sldIdLst>
        </p14:section>
        <p14:section name="Welcome &amp; Attendance" id="{199B80D8-949A-4CD7-9835-7B09F61C011D}">
          <p14:sldIdLst>
            <p14:sldId id="334"/>
            <p14:sldId id="296"/>
            <p14:sldId id="297"/>
            <p14:sldId id="298"/>
            <p14:sldId id="261"/>
            <p14:sldId id="350"/>
            <p14:sldId id="357"/>
            <p14:sldId id="391"/>
            <p14:sldId id="392"/>
          </p14:sldIdLst>
        </p14:section>
        <p14:section name="Idea Pitches" id="{86B2967F-559F-4D65-B651-EC029BCAEE66}">
          <p14:sldIdLst>
            <p14:sldId id="332"/>
            <p14:sldId id="267"/>
            <p14:sldId id="268"/>
          </p14:sldIdLst>
        </p14:section>
        <p14:section name="Company Selection" id="{EEFBE734-DC36-41D0-B03E-DB77F85D1433}">
          <p14:sldIdLst>
            <p14:sldId id="327"/>
            <p14:sldId id="270"/>
          </p14:sldIdLst>
        </p14:section>
        <p14:section name="Business Model Canvas" id="{A5AF9FD4-9502-4700-B51B-5BD547D21B2F}">
          <p14:sldIdLst>
            <p14:sldId id="333"/>
            <p14:sldId id="285"/>
            <p14:sldId id="358"/>
            <p14:sldId id="360"/>
            <p14:sldId id="361"/>
            <p14:sldId id="362"/>
            <p14:sldId id="363"/>
            <p14:sldId id="364"/>
            <p14:sldId id="359"/>
          </p14:sldIdLst>
        </p14:section>
        <p14:section name="Company Mission" id="{50F6D53C-02DC-479F-BF00-81468B2BDFC1}">
          <p14:sldIdLst/>
        </p14:section>
        <p14:section name="Venture Funding" id="{11B9090A-D15F-4926-9E84-989A6FF98DFE}">
          <p14:sldIdLst>
            <p14:sldId id="335"/>
            <p14:sldId id="370"/>
            <p14:sldId id="369"/>
            <p14:sldId id="371"/>
            <p14:sldId id="372"/>
          </p14:sldIdLst>
        </p14:section>
        <p14:section name="Resiliency Modules" id="{0FAC38A5-8E41-400F-B17A-D32C423A7658}">
          <p14:sldIdLst>
            <p14:sldId id="341"/>
            <p14:sldId id="342"/>
          </p14:sldIdLst>
        </p14:section>
        <p14:section name="Questions &amp; Wrap Up" id="{3FA24200-E876-4AAD-A0CD-A770562A1BBD}">
          <p14:sldIdLst>
            <p14:sldId id="336"/>
            <p14:sldId id="310"/>
          </p14:sldIdLst>
        </p14:section>
        <p14:section name="Appendix: Optional Activities" id="{7D7B000F-CCE4-4BFA-8080-EBB960ACBC9C}">
          <p14:sldIdLst>
            <p14:sldId id="347"/>
            <p14:sldId id="366"/>
            <p14:sldId id="367"/>
            <p14:sldId id="368"/>
          </p14:sldIdLst>
        </p14:section>
        <p14:section name="Venture Funding: How to Finance a Start-Up" id="{5E36952D-8CCE-4F42-BA24-7FF4FDAD3B2D}">
          <p14:sldIdLst>
            <p14:sldId id="376"/>
            <p14:sldId id="377"/>
            <p14:sldId id="378"/>
            <p14:sldId id="379"/>
            <p14:sldId id="380"/>
            <p14:sldId id="381"/>
            <p14:sldId id="382"/>
            <p14:sldId id="383"/>
            <p14:sldId id="384"/>
            <p14:sldId id="385"/>
            <p14:sldId id="386"/>
            <p14:sldId id="387"/>
            <p14:sldId id="388"/>
            <p14:sldId id="389"/>
            <p14:sldId id="3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20D8D4-F8E6-CAA8-D1D4-4C8FDCC121FB}" name="Emily Pretzlaff" initials="EP" userId="S::epretzlaff@jacanada.org::1a10b1fd-1aca-46ec-af12-a7cb0e66498c" providerId="AD"/>
  <p188:author id="{3CF3DBFD-B2D7-6D31-FFB7-89353B3139BE}" name="Jennifer James" initials="JJ" userId="S::jjames@jacanada.org::4f37fda8-0366-4266-bdd5-bef169fdb7b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AF"/>
    <a:srgbClr val="E3E24F"/>
    <a:srgbClr val="008B9C"/>
    <a:srgbClr val="28708B"/>
    <a:srgbClr val="22404D"/>
    <a:srgbClr val="00C0CA"/>
    <a:srgbClr val="8FC440"/>
    <a:srgbClr val="99D9DF"/>
    <a:srgbClr val="285F74"/>
    <a:srgbClr val="007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291470-CC12-47CA-9784-BEC81B0E18D3}" v="465" dt="2026-01-19T01:33:25.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4" autoAdjust="0"/>
    <p:restoredTop sz="71517" autoAdjust="0"/>
  </p:normalViewPr>
  <p:slideViewPr>
    <p:cSldViewPr snapToGrid="0">
      <p:cViewPr varScale="1">
        <p:scale>
          <a:sx n="69" d="100"/>
          <a:sy n="69" d="100"/>
        </p:scale>
        <p:origin x="1624" y="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AB59E-DEAF-EC42-AACC-760E2BDA85C8}" type="datetimeFigureOut">
              <a:rPr lang="en-US" smtClean="0"/>
              <a:t>1/18/2026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85358-D601-7D46-9F3D-398F8A79E014}" type="slidenum">
              <a:rPr lang="en-US" smtClean="0"/>
              <a:t>‹#›</a:t>
            </a:fld>
            <a:endParaRPr lang="en-US"/>
          </a:p>
        </p:txBody>
      </p:sp>
    </p:spTree>
    <p:extLst>
      <p:ext uri="{BB962C8B-B14F-4D97-AF65-F5344CB8AC3E}">
        <p14:creationId xmlns:p14="http://schemas.microsoft.com/office/powerpoint/2010/main" val="348581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alexandercowan.com/business-model-canvas-templat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the appendix at the end of the presentation to find optional activities.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a:t>
            </a:fld>
            <a:endParaRPr lang="en-US"/>
          </a:p>
        </p:txBody>
      </p:sp>
    </p:spTree>
    <p:extLst>
      <p:ext uri="{BB962C8B-B14F-4D97-AF65-F5344CB8AC3E}">
        <p14:creationId xmlns:p14="http://schemas.microsoft.com/office/powerpoint/2010/main" val="2189710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1AD33-E69C-EC74-114B-9D1FE12AD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4C945-83BF-9629-9FBC-E9A5515E0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7B2DF-39A2-AEC5-D3BF-3B8B3791AEAA}"/>
              </a:ext>
            </a:extLst>
          </p:cNvPr>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Company Selection (30 min) – Only applicable if the group will have more than one company.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Once the final </a:t>
            </a:r>
            <a:r>
              <a:rPr lang="en-US" sz="1200" b="0" i="0" u="none" strike="noStrike" kern="1200" dirty="0">
                <a:solidFill>
                  <a:schemeClr val="tx1"/>
                </a:solidFill>
                <a:effectLst/>
                <a:latin typeface="+mn-lt"/>
                <a:ea typeface="+mn-ea"/>
                <a:cs typeface="+mn-cs"/>
              </a:rPr>
              <a:t>products</a:t>
            </a:r>
            <a:r>
              <a:rPr lang="en-US" sz="1200" b="0" i="0" kern="1200" dirty="0">
                <a:solidFill>
                  <a:schemeClr val="tx1"/>
                </a:solidFill>
                <a:effectLst/>
                <a:latin typeface="+mn-lt"/>
                <a:ea typeface="+mn-ea"/>
                <a:cs typeface="+mn-cs"/>
              </a:rPr>
              <a:t> or services have been selected by all the participants, hand each student a Company Ranking sheet.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will rank their top choice product in their personal order of preference (1–3).</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participant must submit this to volunteer before the end of the session. For the top three choices, participants must provide a reason for ranking. Their reason must speak about what they, individually, can bring to the team. Some participants may not wish to rank; they may be happy on any team. That is fine.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up to volunteers to review the selections and be ready to form the Companies next week.</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Advisors must review selections and make their decisions before the next week.</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Note: When choosing the mix of participants on teams, you should do your best to end with balanced company teams—balanced in terms of gender, age, interests, and any evidence to date of leadership strength. In balancing the company teams, you exercise great control over the outcome of the experience for all participants. Don’t squander your opportunity to help construct success by forming companies carefully. Try to understand the personalities of your group and ensure you are inclusive – placing shy or unsure kids with those who aren’t can work to foster company success by building a supportive team. There is a fit for every personality.</a:t>
            </a:r>
          </a:p>
          <a:p>
            <a:endParaRPr lang="en-US" dirty="0"/>
          </a:p>
        </p:txBody>
      </p:sp>
      <p:sp>
        <p:nvSpPr>
          <p:cNvPr id="4" name="Slide Number Placeholder 3">
            <a:extLst>
              <a:ext uri="{FF2B5EF4-FFF2-40B4-BE49-F238E27FC236}">
                <a16:creationId xmlns:a16="http://schemas.microsoft.com/office/drawing/2014/main" id="{662DFC36-ED92-1F6A-E2D4-4C4FCE24E2C3}"/>
              </a:ext>
            </a:extLst>
          </p:cNvPr>
          <p:cNvSpPr>
            <a:spLocks noGrp="1"/>
          </p:cNvSpPr>
          <p:nvPr>
            <p:ph type="sldNum" sz="quarter" idx="5"/>
          </p:nvPr>
        </p:nvSpPr>
        <p:spPr/>
        <p:txBody>
          <a:bodyPr/>
          <a:lstStyle/>
          <a:p>
            <a:fld id="{16D85358-D601-7D46-9F3D-398F8A79E014}" type="slidenum">
              <a:rPr lang="en-US" smtClean="0"/>
              <a:t>17</a:t>
            </a:fld>
            <a:endParaRPr lang="en-US"/>
          </a:p>
        </p:txBody>
      </p:sp>
    </p:spTree>
    <p:extLst>
      <p:ext uri="{BB962C8B-B14F-4D97-AF65-F5344CB8AC3E}">
        <p14:creationId xmlns:p14="http://schemas.microsoft.com/office/powerpoint/2010/main" val="126088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Virtual facilitation note: </a:t>
            </a:r>
            <a:r>
              <a:rPr lang="en-US" sz="1200" b="0" i="0" kern="1200" dirty="0">
                <a:solidFill>
                  <a:schemeClr val="tx1"/>
                </a:solidFill>
                <a:effectLst/>
                <a:latin typeface="+mn-lt"/>
                <a:ea typeface="+mn-ea"/>
                <a:cs typeface="+mn-cs"/>
              </a:rPr>
              <a:t>Use the collaboration tool (i.e. Mural) assigned by your charter if you are delivering virtually.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18</a:t>
            </a:fld>
            <a:endParaRPr lang="en-US"/>
          </a:p>
        </p:txBody>
      </p:sp>
    </p:spTree>
    <p:extLst>
      <p:ext uri="{BB962C8B-B14F-4D97-AF65-F5344CB8AC3E}">
        <p14:creationId xmlns:p14="http://schemas.microsoft.com/office/powerpoint/2010/main" val="2308530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Business Canvas Model (45 mins)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Start this activity by having a discussion about why companies are successful using the prompts on the slide.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Bring students back to the concept of SMART goals explored in Week 2.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Explain that in order to be successful, they must put some time into planning. </a:t>
            </a:r>
          </a:p>
          <a:p>
            <a:endParaRPr lang="en-US" b="1" dirty="0"/>
          </a:p>
        </p:txBody>
      </p:sp>
      <p:sp>
        <p:nvSpPr>
          <p:cNvPr id="4" name="Slide Number Placeholder 3"/>
          <p:cNvSpPr>
            <a:spLocks noGrp="1"/>
          </p:cNvSpPr>
          <p:nvPr>
            <p:ph type="sldNum" sz="quarter" idx="5"/>
          </p:nvPr>
        </p:nvSpPr>
        <p:spPr/>
        <p:txBody>
          <a:bodyPr/>
          <a:lstStyle/>
          <a:p>
            <a:fld id="{16D85358-D601-7D46-9F3D-398F8A79E014}" type="slidenum">
              <a:rPr lang="en-US" smtClean="0"/>
              <a:t>19</a:t>
            </a:fld>
            <a:endParaRPr lang="en-US"/>
          </a:p>
        </p:txBody>
      </p:sp>
    </p:spTree>
    <p:extLst>
      <p:ext uri="{BB962C8B-B14F-4D97-AF65-F5344CB8AC3E}">
        <p14:creationId xmlns:p14="http://schemas.microsoft.com/office/powerpoint/2010/main" val="313427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Business Canvas Model (45 mins)</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Together they will complete a </a:t>
            </a:r>
            <a:r>
              <a:rPr lang="en-US" sz="1200" b="1" i="0" u="none" strike="noStrike" kern="1200" dirty="0">
                <a:solidFill>
                  <a:schemeClr val="tx1"/>
                </a:solidFill>
                <a:effectLst/>
                <a:latin typeface="+mn-lt"/>
                <a:ea typeface="+mn-ea"/>
                <a:cs typeface="+mn-cs"/>
              </a:rPr>
              <a:t>Business Model Canvas</a:t>
            </a:r>
            <a:r>
              <a:rPr lang="en-US" sz="1200" b="0" i="0" kern="1200" dirty="0">
                <a:solidFill>
                  <a:schemeClr val="tx1"/>
                </a:solidFill>
                <a:effectLst/>
                <a:latin typeface="+mn-lt"/>
                <a:ea typeface="+mn-ea"/>
                <a:cs typeface="+mn-cs"/>
              </a:rPr>
              <a:t>. The Business Model Canvas will give them the structure of a business plan and fundamentally delivers three things.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Code of Ethics – the team will understand the underlying value of referring to the Test of Disclosure when making decisions.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20</a:t>
            </a:fld>
            <a:endParaRPr lang="en-US"/>
          </a:p>
        </p:txBody>
      </p:sp>
    </p:spTree>
    <p:extLst>
      <p:ext uri="{BB962C8B-B14F-4D97-AF65-F5344CB8AC3E}">
        <p14:creationId xmlns:p14="http://schemas.microsoft.com/office/powerpoint/2010/main" val="89233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Business Canvas Model (45 mins)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Discuss the concept from the lean business startup called “Build-Measure-Learn”.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Review each step on the following slides.</a:t>
            </a:r>
          </a:p>
        </p:txBody>
      </p:sp>
      <p:sp>
        <p:nvSpPr>
          <p:cNvPr id="4" name="Slide Number Placeholder 3"/>
          <p:cNvSpPr>
            <a:spLocks noGrp="1"/>
          </p:cNvSpPr>
          <p:nvPr>
            <p:ph type="sldNum" sz="quarter" idx="5"/>
          </p:nvPr>
        </p:nvSpPr>
        <p:spPr/>
        <p:txBody>
          <a:bodyPr/>
          <a:lstStyle/>
          <a:p>
            <a:fld id="{16D85358-D601-7D46-9F3D-398F8A79E014}" type="slidenum">
              <a:rPr lang="en-US" smtClean="0"/>
              <a:t>21</a:t>
            </a:fld>
            <a:endParaRPr lang="en-US"/>
          </a:p>
        </p:txBody>
      </p:sp>
    </p:spTree>
    <p:extLst>
      <p:ext uri="{BB962C8B-B14F-4D97-AF65-F5344CB8AC3E}">
        <p14:creationId xmlns:p14="http://schemas.microsoft.com/office/powerpoint/2010/main" val="3258437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1FD92-FF06-A3F9-D8A8-3F8862597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59502C-1640-DD00-4D69-FA9D9F537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D4BCC8-A2E6-0AFA-09BB-5F2C4A1DD9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Business Canvas Model (45 mins)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Discuss the concept from the lean business startup called “Build-Measure-Learn”.</a:t>
            </a:r>
          </a:p>
        </p:txBody>
      </p:sp>
      <p:sp>
        <p:nvSpPr>
          <p:cNvPr id="4" name="Slide Number Placeholder 3">
            <a:extLst>
              <a:ext uri="{FF2B5EF4-FFF2-40B4-BE49-F238E27FC236}">
                <a16:creationId xmlns:a16="http://schemas.microsoft.com/office/drawing/2014/main" id="{532BAF14-359E-FB7D-2B5D-68EA1F3AD9BD}"/>
              </a:ext>
            </a:extLst>
          </p:cNvPr>
          <p:cNvSpPr>
            <a:spLocks noGrp="1"/>
          </p:cNvSpPr>
          <p:nvPr>
            <p:ph type="sldNum" sz="quarter" idx="5"/>
          </p:nvPr>
        </p:nvSpPr>
        <p:spPr/>
        <p:txBody>
          <a:bodyPr/>
          <a:lstStyle/>
          <a:p>
            <a:fld id="{16D85358-D601-7D46-9F3D-398F8A79E014}" type="slidenum">
              <a:rPr lang="en-US" smtClean="0"/>
              <a:t>22</a:t>
            </a:fld>
            <a:endParaRPr lang="en-US"/>
          </a:p>
        </p:txBody>
      </p:sp>
    </p:spTree>
    <p:extLst>
      <p:ext uri="{BB962C8B-B14F-4D97-AF65-F5344CB8AC3E}">
        <p14:creationId xmlns:p14="http://schemas.microsoft.com/office/powerpoint/2010/main" val="995709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352D2-7B8A-26B1-92D6-F587C6FF1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09BA7-854D-8DD9-50C9-004003973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58DD2D-A0AD-8EDB-6AE2-2C6842947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Business Canvas Model (45 mins)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Discuss the concept from the lean business startup called “Build-Measure-Learn”.</a:t>
            </a:r>
          </a:p>
        </p:txBody>
      </p:sp>
      <p:sp>
        <p:nvSpPr>
          <p:cNvPr id="4" name="Slide Number Placeholder 3">
            <a:extLst>
              <a:ext uri="{FF2B5EF4-FFF2-40B4-BE49-F238E27FC236}">
                <a16:creationId xmlns:a16="http://schemas.microsoft.com/office/drawing/2014/main" id="{0755BD11-2B32-F378-8922-1681929D2E44}"/>
              </a:ext>
            </a:extLst>
          </p:cNvPr>
          <p:cNvSpPr>
            <a:spLocks noGrp="1"/>
          </p:cNvSpPr>
          <p:nvPr>
            <p:ph type="sldNum" sz="quarter" idx="5"/>
          </p:nvPr>
        </p:nvSpPr>
        <p:spPr/>
        <p:txBody>
          <a:bodyPr/>
          <a:lstStyle/>
          <a:p>
            <a:fld id="{16D85358-D601-7D46-9F3D-398F8A79E014}" type="slidenum">
              <a:rPr lang="en-US" smtClean="0"/>
              <a:t>23</a:t>
            </a:fld>
            <a:endParaRPr lang="en-US"/>
          </a:p>
        </p:txBody>
      </p:sp>
    </p:spTree>
    <p:extLst>
      <p:ext uri="{BB962C8B-B14F-4D97-AF65-F5344CB8AC3E}">
        <p14:creationId xmlns:p14="http://schemas.microsoft.com/office/powerpoint/2010/main" val="278176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4B8A9-0EC3-8287-3957-907BA1FA3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56A2A-EE9F-01FF-DBAD-06F383C17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949D1-6340-BF7A-EDDB-A30E4522C4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Business Canvas Model (45 mins)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Discuss the concept from the lean business startup called “Build-Measure-Learn”.</a:t>
            </a:r>
          </a:p>
        </p:txBody>
      </p:sp>
      <p:sp>
        <p:nvSpPr>
          <p:cNvPr id="4" name="Slide Number Placeholder 3">
            <a:extLst>
              <a:ext uri="{FF2B5EF4-FFF2-40B4-BE49-F238E27FC236}">
                <a16:creationId xmlns:a16="http://schemas.microsoft.com/office/drawing/2014/main" id="{3666508C-08EF-5BFA-E03F-97D08972EF44}"/>
              </a:ext>
            </a:extLst>
          </p:cNvPr>
          <p:cNvSpPr>
            <a:spLocks noGrp="1"/>
          </p:cNvSpPr>
          <p:nvPr>
            <p:ph type="sldNum" sz="quarter" idx="5"/>
          </p:nvPr>
        </p:nvSpPr>
        <p:spPr/>
        <p:txBody>
          <a:bodyPr/>
          <a:lstStyle/>
          <a:p>
            <a:fld id="{16D85358-D601-7D46-9F3D-398F8A79E014}" type="slidenum">
              <a:rPr lang="en-US" smtClean="0"/>
              <a:t>24</a:t>
            </a:fld>
            <a:endParaRPr lang="en-US"/>
          </a:p>
        </p:txBody>
      </p:sp>
    </p:spTree>
    <p:extLst>
      <p:ext uri="{BB962C8B-B14F-4D97-AF65-F5344CB8AC3E}">
        <p14:creationId xmlns:p14="http://schemas.microsoft.com/office/powerpoint/2010/main" val="3778469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0282B-30AE-39EE-0B5D-02CDB53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7C5B2-126E-06CD-E685-8476AA030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4AE07-75DA-7E79-B618-686D1CF25E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Business Canvas Model (45 mins)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Discuss the concept from the lean business startup called “Build-Measure-Learn”.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Ask the students, how could we apply this process to our company? What questions in the “Measure” section could we ask based on the product/service we’ve chosen?</a:t>
            </a:r>
            <a:endParaRPr lang="en-US" dirty="0"/>
          </a:p>
        </p:txBody>
      </p:sp>
      <p:sp>
        <p:nvSpPr>
          <p:cNvPr id="4" name="Slide Number Placeholder 3">
            <a:extLst>
              <a:ext uri="{FF2B5EF4-FFF2-40B4-BE49-F238E27FC236}">
                <a16:creationId xmlns:a16="http://schemas.microsoft.com/office/drawing/2014/main" id="{5C25B316-8CB4-89F1-0388-8FAB3D1CF829}"/>
              </a:ext>
            </a:extLst>
          </p:cNvPr>
          <p:cNvSpPr>
            <a:spLocks noGrp="1"/>
          </p:cNvSpPr>
          <p:nvPr>
            <p:ph type="sldNum" sz="quarter" idx="5"/>
          </p:nvPr>
        </p:nvSpPr>
        <p:spPr/>
        <p:txBody>
          <a:bodyPr/>
          <a:lstStyle/>
          <a:p>
            <a:fld id="{16D85358-D601-7D46-9F3D-398F8A79E014}" type="slidenum">
              <a:rPr lang="en-US" smtClean="0"/>
              <a:t>25</a:t>
            </a:fld>
            <a:endParaRPr lang="en-US"/>
          </a:p>
        </p:txBody>
      </p:sp>
    </p:spTree>
    <p:extLst>
      <p:ext uri="{BB962C8B-B14F-4D97-AF65-F5344CB8AC3E}">
        <p14:creationId xmlns:p14="http://schemas.microsoft.com/office/powerpoint/2010/main" val="3144218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Business Canvas Model (45 mins)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Just like any other business, tell them that ensuring that their product/service and company are successful requires a process of evaluation throughout their operations.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Help students begin to complete their </a:t>
            </a:r>
            <a:r>
              <a:rPr lang="en-US" sz="1200" b="1" i="0" kern="1200" dirty="0">
                <a:solidFill>
                  <a:schemeClr val="tx1"/>
                </a:solidFill>
                <a:effectLst/>
                <a:latin typeface="+mn-lt"/>
                <a:ea typeface="+mn-ea"/>
                <a:cs typeface="+mn-cs"/>
              </a:rPr>
              <a:t>Business Model Canvas</a:t>
            </a:r>
            <a:r>
              <a:rPr lang="en-US" sz="1200" b="0" i="0" kern="1200" dirty="0">
                <a:solidFill>
                  <a:schemeClr val="tx1"/>
                </a:solidFill>
                <a:effectLst/>
                <a:latin typeface="+mn-lt"/>
                <a:ea typeface="+mn-ea"/>
                <a:cs typeface="+mn-cs"/>
              </a:rPr>
              <a:t> using the template provided. Students will have an opportunity to complete this in Phase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Refer to the Business Model Canvas 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There are additional videos about the Business Model Canvas available in the Appendix of the slide deck.</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also visit this link: </a:t>
            </a:r>
            <a:r>
              <a:rPr lang="en-US" sz="1200" kern="1200" dirty="0">
                <a:solidFill>
                  <a:schemeClr val="tx1"/>
                </a:solidFill>
                <a:effectLst/>
                <a:latin typeface="+mn-lt"/>
                <a:ea typeface="+mn-ea"/>
                <a:cs typeface="+mn-cs"/>
                <a:hlinkClick r:id="rId3"/>
              </a:rPr>
              <a:t>https://www.alexandercowan.com/business-model-canvas-templates/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Advisor tip: </a:t>
            </a:r>
            <a:r>
              <a:rPr lang="en-US" sz="1200" b="0" i="0" kern="1200" dirty="0">
                <a:solidFill>
                  <a:schemeClr val="tx1"/>
                </a:solidFill>
                <a:effectLst/>
                <a:latin typeface="+mn-lt"/>
                <a:ea typeface="+mn-ea"/>
                <a:cs typeface="+mn-cs"/>
              </a:rPr>
              <a:t>Walk through each section of the Business Model Canvas template to help students familiarize themselves before they get started.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D85358-D601-7D46-9F3D-398F8A79E014}" type="slidenum">
              <a:rPr lang="en-US" smtClean="0"/>
              <a:t>26</a:t>
            </a:fld>
            <a:endParaRPr lang="en-US"/>
          </a:p>
        </p:txBody>
      </p:sp>
    </p:spTree>
    <p:extLst>
      <p:ext uri="{BB962C8B-B14F-4D97-AF65-F5344CB8AC3E}">
        <p14:creationId xmlns:p14="http://schemas.microsoft.com/office/powerpoint/2010/main" val="196058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Company Mission (30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Now that a product/service has been chosen, it is time to think about the Company Mission, Goals and Vision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Your company’s mission statement is your opportunity to define the company’s goals, ethics, culture, and norms for decision-making. The best mission statements define a company’s goals in at least three dimensions: what the company does for its </a:t>
            </a:r>
            <a:r>
              <a:rPr lang="en-US" sz="1200" b="0" i="0" u="none" strike="noStrike" kern="1200" dirty="0">
                <a:solidFill>
                  <a:schemeClr val="tx1"/>
                </a:solidFill>
                <a:effectLst/>
                <a:latin typeface="+mn-lt"/>
                <a:ea typeface="+mn-ea"/>
                <a:cs typeface="+mn-cs"/>
              </a:rPr>
              <a:t>customers</a:t>
            </a:r>
            <a:r>
              <a:rPr lang="en-US" sz="1200" b="0" i="0" kern="1200" dirty="0">
                <a:solidFill>
                  <a:schemeClr val="tx1"/>
                </a:solidFill>
                <a:effectLst/>
                <a:latin typeface="+mn-lt"/>
                <a:ea typeface="+mn-ea"/>
                <a:cs typeface="+mn-cs"/>
              </a:rPr>
              <a:t>, what it does for its employees, and what it does for its owners.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Other mission statements also include what the company does for its community and for the world.</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5</a:t>
            </a:fld>
            <a:endParaRPr lang="en-US"/>
          </a:p>
        </p:txBody>
      </p:sp>
    </p:spTree>
    <p:extLst>
      <p:ext uri="{BB962C8B-B14F-4D97-AF65-F5344CB8AC3E}">
        <p14:creationId xmlns:p14="http://schemas.microsoft.com/office/powerpoint/2010/main" val="1043784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Venture Funding (25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Now that the product(s) or service(s) have been chosen, it is time for the group to determine their capitalization needs.</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28</a:t>
            </a:fld>
            <a:endParaRPr lang="en-US"/>
          </a:p>
        </p:txBody>
      </p:sp>
    </p:spTree>
    <p:extLst>
      <p:ext uri="{BB962C8B-B14F-4D97-AF65-F5344CB8AC3E}">
        <p14:creationId xmlns:p14="http://schemas.microsoft.com/office/powerpoint/2010/main" val="2980394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Venture Funding (25 min)</a:t>
            </a:r>
          </a:p>
          <a:p>
            <a:pPr marL="171450" indent="-171450">
              <a:buFont typeface="Arial" panose="020B0604020202020204" pitchFamily="34" charset="0"/>
              <a:buChar char="•"/>
            </a:pPr>
            <a:r>
              <a:rPr lang="en-US" dirty="0"/>
              <a:t>This video is optional as local offices have varying guidelines. If you would like to use it and include additional details on how your offices approach may differ, you can add a slide to do so.</a:t>
            </a:r>
          </a:p>
          <a:p>
            <a:endParaRPr lang="en-US" b="1" dirty="0"/>
          </a:p>
        </p:txBody>
      </p:sp>
      <p:sp>
        <p:nvSpPr>
          <p:cNvPr id="4" name="Slide Number Placeholder 3"/>
          <p:cNvSpPr>
            <a:spLocks noGrp="1"/>
          </p:cNvSpPr>
          <p:nvPr>
            <p:ph type="sldNum" sz="quarter" idx="5"/>
          </p:nvPr>
        </p:nvSpPr>
        <p:spPr/>
        <p:txBody>
          <a:bodyPr/>
          <a:lstStyle/>
          <a:p>
            <a:fld id="{16D85358-D601-7D46-9F3D-398F8A79E014}" type="slidenum">
              <a:rPr lang="en-US" smtClean="0"/>
              <a:t>29</a:t>
            </a:fld>
            <a:endParaRPr lang="en-US"/>
          </a:p>
        </p:txBody>
      </p:sp>
    </p:spTree>
    <p:extLst>
      <p:ext uri="{BB962C8B-B14F-4D97-AF65-F5344CB8AC3E}">
        <p14:creationId xmlns:p14="http://schemas.microsoft.com/office/powerpoint/2010/main" val="2532021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Venture Funding (25 min)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Initial share value can be between $5.00 and $20.00.</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Companies may choose to sell common shares only or both common and preferred shares. </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Common Shares—Participate in the profit share of the company and entitle the holder to voting privileges. The purchase price is set by the Company; value at liquidation will depend on the profitability of the company.</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Preferred Shares—Do not participate in the profit share or have voting privileges. Such shares should be treated as a company expense, and the face value (determined by the Company) plus dividend (20%) must be paid at liquidation. These shareholders will be paid out first during company liquidation.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Each company member must purchase a common share in the company to be an active company member with voting privileges. Members can also purchase one additional preferred share. If there are circumstances which would prevent a participant from purchasing a share, they should speak with their mentor team and/or Company Program Manager to make alternate arrangements. Such conversations will be held in strictest confidence.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Share certificates are included in the Optional Resources section of the Advisor Toolkit for Week 3 if you wish to use them.</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30</a:t>
            </a:fld>
            <a:endParaRPr lang="en-US"/>
          </a:p>
        </p:txBody>
      </p:sp>
    </p:spTree>
    <p:extLst>
      <p:ext uri="{BB962C8B-B14F-4D97-AF65-F5344CB8AC3E}">
        <p14:creationId xmlns:p14="http://schemas.microsoft.com/office/powerpoint/2010/main" val="3722953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Venture Funding (25 min)</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Companies must complete the Capitalization Requirements exercise to determine the funding needed for start-up. Prior to this, they must complete their break-even analysis.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Refer to the product/service cost, break even and pricing tools provided by your program manager to determine these numbers.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Check with your local Charter about JA Fixed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Companies should avoid over or under capitalization. Each company can raise a maximum of $300.00 for the purpose of capitalization (total combination of common and preferred). If additional start-up funding beyond $300 is required, the company must contact the Program Manager to obtain approval.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If the capital requirements exceed the revenue from the common share purchase, companies may choose to offer preferred shares to individuals outside the company membership (this may include volunteer mentors). The Company must vote to issue preferred shares and a majority must be in </a:t>
            </a:r>
            <a:r>
              <a:rPr lang="en-US" sz="1200" b="0" i="0" kern="1200" dirty="0" err="1">
                <a:solidFill>
                  <a:schemeClr val="tx1"/>
                </a:solidFill>
                <a:effectLst/>
                <a:latin typeface="+mn-lt"/>
                <a:ea typeface="+mn-ea"/>
                <a:cs typeface="+mn-cs"/>
              </a:rPr>
              <a:t>favour</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No single individual should own more than one common share and one preferred share in any one JA Company. Shares are non-transferable and non-legal. It is important to review the ethics behind buying another member’s share and not telling anyone you have done so. This does not pass the Test of Disclosure attached to the Code of Ethics (Would everyone be okay with the decision you are making?)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Once the share price is determined, encourage students to start bringing in their money as this process can take time and it is required before they can begin to purchase materials.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1" i="0" kern="1200" dirty="0">
                <a:solidFill>
                  <a:schemeClr val="tx1"/>
                </a:solidFill>
                <a:effectLst/>
                <a:latin typeface="+mn-lt"/>
                <a:ea typeface="+mn-ea"/>
                <a:cs typeface="+mn-cs"/>
              </a:rPr>
              <a:t>If a participant leaves the company program or other extenuating circumstances: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If a participant leaves the Company Program after purchasing a common share, that share will become a preferred share, payable at year-end with dividend. Any extenuating circumstances should be discussed with the Program Manager</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31</a:t>
            </a:fld>
            <a:endParaRPr lang="en-US"/>
          </a:p>
        </p:txBody>
      </p:sp>
    </p:spTree>
    <p:extLst>
      <p:ext uri="{BB962C8B-B14F-4D97-AF65-F5344CB8AC3E}">
        <p14:creationId xmlns:p14="http://schemas.microsoft.com/office/powerpoint/2010/main" val="2896310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Company Program Resiliency Modules (10 min)</a:t>
            </a:r>
          </a:p>
          <a:p>
            <a:pPr marL="171450" indent="-171450">
              <a:buFont typeface="Arial" panose="020B0604020202020204" pitchFamily="34" charset="0"/>
              <a:buChar char="•"/>
            </a:pPr>
            <a:r>
              <a:rPr lang="en-US" dirty="0"/>
              <a:t>Using the Company Program Resiliency Modules advisor guide, follow the instructions to guide students through the activities and discussions for Phase 2.</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33</a:t>
            </a:fld>
            <a:endParaRPr lang="en-US"/>
          </a:p>
        </p:txBody>
      </p:sp>
    </p:spTree>
    <p:extLst>
      <p:ext uri="{BB962C8B-B14F-4D97-AF65-F5344CB8AC3E}">
        <p14:creationId xmlns:p14="http://schemas.microsoft.com/office/powerpoint/2010/main" val="4008909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Wrap-Up (5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Create an opening for students to ask any questions about the meeting prior to wrapping up.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Remind students to complete incomplete tasks, to review progress and of what to prepare for the next meeting.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Review the next steps with students: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capitalization is complete, bring in share money next week.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CA" b="1" dirty="0"/>
              <a:t>Advisors:</a:t>
            </a:r>
            <a:endParaRPr lang="en-CA" dirty="0">
              <a:cs typeface="Calibri" panose="020F0502020204030204"/>
            </a:endParaRPr>
          </a:p>
          <a:p>
            <a:pPr marL="171450" indent="-171450">
              <a:buFont typeface="Arial" panose="020B0604020202020204" pitchFamily="34" charset="0"/>
              <a:buChar char="•"/>
            </a:pPr>
            <a:r>
              <a:rPr lang="en-CA" dirty="0"/>
              <a:t>Gather attendance records and any outstanding forms to share with the local JA Charter office.</a:t>
            </a:r>
            <a:endParaRPr lang="en-CA" dirty="0">
              <a:cs typeface="Calibri"/>
            </a:endParaRPr>
          </a:p>
          <a:p>
            <a:pPr marL="171450" indent="-171450">
              <a:buFont typeface="Arial" panose="020B0604020202020204" pitchFamily="34" charset="0"/>
              <a:buChar char="•"/>
            </a:pPr>
            <a:r>
              <a:rPr lang="en-CA" dirty="0">
                <a:cs typeface="Calibri"/>
              </a:rPr>
              <a:t>If you were not able to cover any material, make a note and move it to your next meeting.</a:t>
            </a:r>
          </a:p>
          <a:p>
            <a:pPr marL="171450" indent="-171450">
              <a:buFont typeface="Arial" panose="020B0604020202020204" pitchFamily="34" charset="0"/>
              <a:buChar char="•"/>
            </a:pPr>
            <a:r>
              <a:rPr lang="en-CA" dirty="0"/>
              <a:t>Address any questions, concerns or feedback to your Company Program Manager.</a:t>
            </a:r>
          </a:p>
          <a:p>
            <a:pPr marL="171450" indent="-171450">
              <a:buFont typeface="Arial" panose="020B0604020202020204" pitchFamily="34" charset="0"/>
              <a:buChar char="•"/>
            </a:pPr>
            <a:endParaRPr lang="en-CA" dirty="0">
              <a:cs typeface="Calibri"/>
            </a:endParaRPr>
          </a:p>
          <a:p>
            <a:pPr marL="0" indent="0">
              <a:buFont typeface="Arial" panose="020B0604020202020204" pitchFamily="34" charset="0"/>
              <a:buNone/>
            </a:pPr>
            <a:r>
              <a:rPr lang="en-CA" b="1" dirty="0">
                <a:cs typeface="Calibri"/>
              </a:rPr>
              <a:t>Executive Team Training (Outside of Regular Hours):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Learning opportunity for the student executives to attend and led by the local JA Charter. Check with your Company Program manager for more information.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35</a:t>
            </a:fld>
            <a:endParaRPr lang="en-US"/>
          </a:p>
        </p:txBody>
      </p:sp>
    </p:spTree>
    <p:extLst>
      <p:ext uri="{BB962C8B-B14F-4D97-AF65-F5344CB8AC3E}">
        <p14:creationId xmlns:p14="http://schemas.microsoft.com/office/powerpoint/2010/main" val="1622583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37</a:t>
            </a:fld>
            <a:endParaRPr lang="en-US"/>
          </a:p>
        </p:txBody>
      </p:sp>
    </p:spTree>
    <p:extLst>
      <p:ext uri="{BB962C8B-B14F-4D97-AF65-F5344CB8AC3E}">
        <p14:creationId xmlns:p14="http://schemas.microsoft.com/office/powerpoint/2010/main" val="2808707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38</a:t>
            </a:fld>
            <a:endParaRPr lang="en-US"/>
          </a:p>
        </p:txBody>
      </p:sp>
    </p:spTree>
    <p:extLst>
      <p:ext uri="{BB962C8B-B14F-4D97-AF65-F5344CB8AC3E}">
        <p14:creationId xmlns:p14="http://schemas.microsoft.com/office/powerpoint/2010/main" val="2207079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67F8F-73D8-61C6-4772-7B730342D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C09C4C-5E92-51D7-2C1B-A5DB53E91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C9279-58F8-8425-C088-ED37CD745E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21A821-37F8-ADFE-17A5-DC811D5910E3}"/>
              </a:ext>
            </a:extLst>
          </p:cNvPr>
          <p:cNvSpPr>
            <a:spLocks noGrp="1"/>
          </p:cNvSpPr>
          <p:nvPr>
            <p:ph type="sldNum" sz="quarter" idx="5"/>
          </p:nvPr>
        </p:nvSpPr>
        <p:spPr/>
        <p:txBody>
          <a:bodyPr/>
          <a:lstStyle/>
          <a:p>
            <a:fld id="{16D85358-D601-7D46-9F3D-398F8A79E014}" type="slidenum">
              <a:rPr lang="en-US" smtClean="0"/>
              <a:t>40</a:t>
            </a:fld>
            <a:endParaRPr lang="en-US"/>
          </a:p>
        </p:txBody>
      </p:sp>
    </p:spTree>
    <p:extLst>
      <p:ext uri="{BB962C8B-B14F-4D97-AF65-F5344CB8AC3E}">
        <p14:creationId xmlns:p14="http://schemas.microsoft.com/office/powerpoint/2010/main" val="256040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Finance a Start-up (Optional)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the process of selling shares can be a viable way to raise start-up capital and is used for JA Company program, there are other ways entrepreneurs can raise money to finance a start-up. </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16D85358-D601-7D46-9F3D-398F8A79E014}" type="slidenum">
              <a:rPr lang="en-US" smtClean="0"/>
              <a:t>41</a:t>
            </a:fld>
            <a:endParaRPr lang="en-US"/>
          </a:p>
        </p:txBody>
      </p:sp>
    </p:spTree>
    <p:extLst>
      <p:ext uri="{BB962C8B-B14F-4D97-AF65-F5344CB8AC3E}">
        <p14:creationId xmlns:p14="http://schemas.microsoft.com/office/powerpoint/2010/main" val="393321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2E8F1-420C-BDDD-C928-EA3C60E1E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83F48-7EBA-EF54-064F-73A6A7066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D1028-F01B-3B70-8CFB-F44F54F786F7}"/>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Company Mission (30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All participants are to review and understand the JA Code of Ethics statement.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importance of using a Test of Disclosure should be emphasized.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employee is to sign the Code of Ethics agreement and returned to the VP of Human Resources.</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F4C81C2-E9D5-10C1-DDF3-1A195547D566}"/>
              </a:ext>
            </a:extLst>
          </p:cNvPr>
          <p:cNvSpPr>
            <a:spLocks noGrp="1"/>
          </p:cNvSpPr>
          <p:nvPr>
            <p:ph type="sldNum" sz="quarter" idx="5"/>
          </p:nvPr>
        </p:nvSpPr>
        <p:spPr/>
        <p:txBody>
          <a:bodyPr/>
          <a:lstStyle/>
          <a:p>
            <a:fld id="{16D85358-D601-7D46-9F3D-398F8A79E014}" type="slidenum">
              <a:rPr lang="en-US" smtClean="0"/>
              <a:t>6</a:t>
            </a:fld>
            <a:endParaRPr lang="en-US"/>
          </a:p>
        </p:txBody>
      </p:sp>
    </p:spTree>
    <p:extLst>
      <p:ext uri="{BB962C8B-B14F-4D97-AF65-F5344CB8AC3E}">
        <p14:creationId xmlns:p14="http://schemas.microsoft.com/office/powerpoint/2010/main" val="4183706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Personal investment: </a:t>
            </a:r>
            <a:r>
              <a:rPr lang="en-US" dirty="0"/>
              <a:t>your own money or assets</a:t>
            </a:r>
          </a:p>
          <a:p>
            <a:pPr marL="171450" indent="-171450">
              <a:buFont typeface="Arial" panose="020B0604020202020204" pitchFamily="34" charset="0"/>
              <a:buChar char="•"/>
            </a:pPr>
            <a:r>
              <a:rPr lang="en-US" b="1" dirty="0"/>
              <a:t>Bank loans: </a:t>
            </a:r>
            <a:r>
              <a:rPr lang="en-US" dirty="0"/>
              <a:t>the most commonly used source of funding for small and medium-sized businesses.</a:t>
            </a:r>
          </a:p>
          <a:p>
            <a:pPr marL="171450" indent="-171450">
              <a:buFont typeface="Arial" panose="020B0604020202020204" pitchFamily="34" charset="0"/>
              <a:buChar char="•"/>
            </a:pPr>
            <a:r>
              <a:rPr lang="en-US" b="1" dirty="0"/>
              <a:t>Venture Capital: </a:t>
            </a:r>
            <a:r>
              <a:rPr lang="en-US" dirty="0"/>
              <a:t>Capital provided to technology-driven companies with high-growth potential. The Venture Capital investors take equity in the business to help it carry out promising, but higher‑risk projects.</a:t>
            </a:r>
          </a:p>
          <a:p>
            <a:pPr marL="171450" indent="-171450">
              <a:buFont typeface="Arial" panose="020B0604020202020204" pitchFamily="34" charset="0"/>
              <a:buChar char="•"/>
            </a:pPr>
            <a:r>
              <a:rPr lang="en-US" b="1" dirty="0"/>
              <a:t> Angel Investment: </a:t>
            </a:r>
            <a:r>
              <a:rPr lang="en-US" dirty="0"/>
              <a:t>Angels are generally wealthy individuals or retired company executives who invest directly in small firms owned by others. In return for risking their money, they reserve the right to supervise the company’s management practices.</a:t>
            </a:r>
          </a:p>
          <a:p>
            <a:pPr marL="171450" indent="-171450">
              <a:buFont typeface="Arial" panose="020B0604020202020204" pitchFamily="34" charset="0"/>
              <a:buChar char="•"/>
            </a:pPr>
            <a:r>
              <a:rPr lang="en-US" b="1" dirty="0"/>
              <a:t>Business incubators/accelerators: </a:t>
            </a:r>
            <a:r>
              <a:rPr lang="en-US" dirty="0"/>
              <a:t>They generally focus on the high-tech sector by providing support for new businesses in various stages of development, such as office space, administrative and logistical resources and mentoring.</a:t>
            </a:r>
          </a:p>
          <a:p>
            <a:pPr marL="171450" indent="-171450">
              <a:buFont typeface="Arial" panose="020B0604020202020204" pitchFamily="34" charset="0"/>
              <a:buChar char="•"/>
            </a:pPr>
            <a:r>
              <a:rPr lang="en-US" b="1" dirty="0"/>
              <a:t>Grants, subsidies and tax credits: </a:t>
            </a:r>
            <a:r>
              <a:rPr lang="en-US" dirty="0"/>
              <a:t>Government agencies funding. You may have access to this funding to help cover expenses, such as research and development, marketing, salaries, equipment and productivity improvement. Canada Business provides sources of financing, including government assistance.</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42</a:t>
            </a:fld>
            <a:endParaRPr lang="en-US"/>
          </a:p>
        </p:txBody>
      </p:sp>
    </p:spTree>
    <p:extLst>
      <p:ext uri="{BB962C8B-B14F-4D97-AF65-F5344CB8AC3E}">
        <p14:creationId xmlns:p14="http://schemas.microsoft.com/office/powerpoint/2010/main" val="3792742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 these investors get part ownership if the business succeeds? Do you have to pay money back if it fails? </a:t>
            </a:r>
          </a:p>
          <a:p>
            <a:pPr marL="171450" indent="-171450">
              <a:buFont typeface="Arial" panose="020B0604020202020204" pitchFamily="34" charset="0"/>
              <a:buChar char="•"/>
            </a:pPr>
            <a:r>
              <a:rPr lang="en-US" dirty="0"/>
              <a:t>These types of questions should be thoroughly discussed and agreements made in writing in advance. </a:t>
            </a:r>
          </a:p>
          <a:p>
            <a:pPr marL="171450" indent="-171450">
              <a:buFont typeface="Arial" panose="020B0604020202020204" pitchFamily="34" charset="0"/>
              <a:buChar char="•"/>
            </a:pPr>
            <a:r>
              <a:rPr lang="en-US" dirty="0"/>
              <a:t>A similar method is known as crowdfunding, in which you reach out to a large pool of people who contribute or invest a small amount, but they may not require a return on their investment.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44</a:t>
            </a:fld>
            <a:endParaRPr lang="en-US"/>
          </a:p>
        </p:txBody>
      </p:sp>
    </p:spTree>
    <p:extLst>
      <p:ext uri="{BB962C8B-B14F-4D97-AF65-F5344CB8AC3E}">
        <p14:creationId xmlns:p14="http://schemas.microsoft.com/office/powerpoint/2010/main" val="745438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Debt funding &amp; bank loans are the most commonly used source of funding for small and medium-sized businesses.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this may seem like an easy option, it is not recommended because you retain all the risk and still have to pay off that debt plus interest even if the business venture fails.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alternative may be to get a start-up loan from a bank, but banks will often look for collateral before they will provide you with a loan.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46</a:t>
            </a:fld>
            <a:endParaRPr lang="en-US"/>
          </a:p>
        </p:txBody>
      </p:sp>
    </p:spTree>
    <p:extLst>
      <p:ext uri="{BB962C8B-B14F-4D97-AF65-F5344CB8AC3E}">
        <p14:creationId xmlns:p14="http://schemas.microsoft.com/office/powerpoint/2010/main" val="2247190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Discuss risks associated with leveraging personal debt and impact to wellbeing.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JA Company Program is a risk-free environment to test entrepreneurship.</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47</a:t>
            </a:fld>
            <a:endParaRPr lang="en-US"/>
          </a:p>
        </p:txBody>
      </p:sp>
    </p:spTree>
    <p:extLst>
      <p:ext uri="{BB962C8B-B14F-4D97-AF65-F5344CB8AC3E}">
        <p14:creationId xmlns:p14="http://schemas.microsoft.com/office/powerpoint/2010/main" val="3793081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Venture Capital: </a:t>
            </a:r>
            <a:r>
              <a:rPr lang="en-US" dirty="0"/>
              <a:t>Capital provided to technology-driven companies with high-growth potential. The Venture Capital investors take equity in the business to help it carry out promising, but higher‑risk projects.</a:t>
            </a:r>
          </a:p>
          <a:p>
            <a:pPr marL="171450" indent="-171450">
              <a:buFont typeface="Arial" panose="020B0604020202020204" pitchFamily="34" charset="0"/>
              <a:buChar char="•"/>
            </a:pPr>
            <a:r>
              <a:rPr lang="en-US" b="1" dirty="0"/>
              <a:t> Angel Investment: </a:t>
            </a:r>
            <a:r>
              <a:rPr lang="en-US" dirty="0"/>
              <a:t>Angels are generally wealthy individuals or retired company executives who invest directly in small firms owned by others. In return for risking their money, they reserve the right to supervise the company’s management practices.</a:t>
            </a:r>
          </a:p>
          <a:p>
            <a:endParaRPr lang="en-US" dirty="0"/>
          </a:p>
          <a:p>
            <a:r>
              <a:rPr lang="en-US" b="1" dirty="0"/>
              <a:t>Advantages of Angel Investors:</a:t>
            </a:r>
            <a:endParaRPr lang="en-US" dirty="0"/>
          </a:p>
          <a:p>
            <a:pPr marL="171450" indent="-171450">
              <a:buFont typeface="Arial" panose="020B0604020202020204" pitchFamily="34" charset="0"/>
              <a:buChar char="•"/>
            </a:pPr>
            <a:r>
              <a:rPr lang="en-US" b="1" dirty="0"/>
              <a:t>Flexible Terms: </a:t>
            </a:r>
            <a:r>
              <a:rPr lang="en-US" dirty="0"/>
              <a:t>Angel investors often offer more flexible terms compared to traditional financing.</a:t>
            </a:r>
          </a:p>
          <a:p>
            <a:pPr marL="171450" indent="-171450">
              <a:buFont typeface="Arial" panose="020B0604020202020204" pitchFamily="34" charset="0"/>
              <a:buChar char="•"/>
            </a:pPr>
            <a:r>
              <a:rPr lang="en-US" b="1" dirty="0"/>
              <a:t>Mentorship and Guidance: </a:t>
            </a:r>
            <a:r>
              <a:rPr lang="en-US" dirty="0"/>
              <a:t>Many angel investors are experienced entrepreneurs who can provide valuable advice and mentorship.</a:t>
            </a:r>
          </a:p>
          <a:p>
            <a:pPr marL="171450" indent="-171450">
              <a:buFont typeface="Arial" panose="020B0604020202020204" pitchFamily="34" charset="0"/>
              <a:buChar char="•"/>
            </a:pPr>
            <a:r>
              <a:rPr lang="en-US" b="1" dirty="0"/>
              <a:t>Quick Decision-Making: </a:t>
            </a:r>
            <a:r>
              <a:rPr lang="en-US" dirty="0"/>
              <a:t>Angels can make investment decisions faster than institutional investors.</a:t>
            </a:r>
          </a:p>
          <a:p>
            <a:pPr marL="171450" indent="-171450">
              <a:buFont typeface="Arial" panose="020B0604020202020204" pitchFamily="34" charset="0"/>
              <a:buChar char="•"/>
            </a:pPr>
            <a:r>
              <a:rPr lang="en-US" b="1" dirty="0"/>
              <a:t>Less Bureaucratic: </a:t>
            </a:r>
            <a:r>
              <a:rPr lang="en-US" dirty="0"/>
              <a:t>The process is generally less formal and bureaucratic.</a:t>
            </a:r>
          </a:p>
          <a:p>
            <a:endParaRPr lang="en-US" dirty="0"/>
          </a:p>
          <a:p>
            <a:r>
              <a:rPr lang="en-US" b="1" dirty="0"/>
              <a:t>Disadvantages of Angel Investors:</a:t>
            </a:r>
            <a:endParaRPr lang="en-US" dirty="0"/>
          </a:p>
          <a:p>
            <a:pPr marL="171450" indent="-171450">
              <a:buFont typeface="Arial" panose="020B0604020202020204" pitchFamily="34" charset="0"/>
              <a:buChar char="•"/>
            </a:pPr>
            <a:r>
              <a:rPr lang="en-US" b="1" dirty="0"/>
              <a:t>Limited Funds: </a:t>
            </a:r>
            <a:r>
              <a:rPr lang="en-US" dirty="0"/>
              <a:t>Angels typically invest smaller amounts compared to venture capitalists.</a:t>
            </a:r>
          </a:p>
          <a:p>
            <a:pPr marL="171450" indent="-171450">
              <a:buFont typeface="Arial" panose="020B0604020202020204" pitchFamily="34" charset="0"/>
              <a:buChar char="•"/>
            </a:pPr>
            <a:r>
              <a:rPr lang="en-US" b="1" dirty="0"/>
              <a:t>Limited Funds: </a:t>
            </a:r>
            <a:r>
              <a:rPr lang="en-US" dirty="0"/>
              <a:t>Angels typically invest smaller amounts compared to venture capitalists.</a:t>
            </a:r>
          </a:p>
          <a:p>
            <a:pPr marL="171450" indent="-171450">
              <a:buFont typeface="Arial" panose="020B0604020202020204" pitchFamily="34" charset="0"/>
              <a:buChar char="•"/>
            </a:pPr>
            <a:r>
              <a:rPr lang="en-US" b="1" dirty="0"/>
              <a:t>Equity Dilution: </a:t>
            </a:r>
            <a:r>
              <a:rPr lang="en-US" dirty="0"/>
              <a:t>You will need to give up a portion of your equity.</a:t>
            </a:r>
          </a:p>
          <a:p>
            <a:pPr marL="171450" indent="-171450">
              <a:buFont typeface="Arial" panose="020B0604020202020204" pitchFamily="34" charset="0"/>
              <a:buChar char="•"/>
            </a:pPr>
            <a:r>
              <a:rPr lang="en-US" b="1" dirty="0"/>
              <a:t>Potential for Conflict: </a:t>
            </a:r>
            <a:r>
              <a:rPr lang="en-US" dirty="0"/>
              <a:t>Differences in vision or management style can lead to conflicts.</a:t>
            </a:r>
          </a:p>
          <a:p>
            <a:pPr marL="171450" indent="-171450">
              <a:buFont typeface="Arial" panose="020B0604020202020204" pitchFamily="34" charset="0"/>
              <a:buChar char="•"/>
            </a:pPr>
            <a:r>
              <a:rPr lang="en-US" b="1" dirty="0"/>
              <a:t>Less Structured Support: </a:t>
            </a:r>
            <a:r>
              <a:rPr lang="en-US" dirty="0"/>
              <a:t>Angels may not provide the same level of structured support as venture capitalists.</a:t>
            </a:r>
          </a:p>
          <a:p>
            <a:endParaRPr lang="en-US" dirty="0"/>
          </a:p>
          <a:p>
            <a:r>
              <a:rPr lang="en-US" b="1" dirty="0"/>
              <a:t>Advantages of Venture Capitalists:</a:t>
            </a:r>
            <a:endParaRPr lang="en-US" dirty="0"/>
          </a:p>
          <a:p>
            <a:pPr marL="171450" indent="-171450">
              <a:buFont typeface="Arial" panose="020B0604020202020204" pitchFamily="34" charset="0"/>
              <a:buChar char="•"/>
            </a:pPr>
            <a:r>
              <a:rPr lang="en-US" b="1" dirty="0"/>
              <a:t>Access to Large Capital: </a:t>
            </a:r>
            <a:r>
              <a:rPr lang="en-US" dirty="0"/>
              <a:t>Venture capitalists can provide significant amounts of funding, which is crucial for scaling operations.</a:t>
            </a:r>
          </a:p>
          <a:p>
            <a:pPr marL="171450" indent="-171450">
              <a:buFont typeface="Arial" panose="020B0604020202020204" pitchFamily="34" charset="0"/>
              <a:buChar char="•"/>
            </a:pPr>
            <a:r>
              <a:rPr lang="en-US" b="1" dirty="0"/>
              <a:t>Expertise and Mentorship: </a:t>
            </a:r>
            <a:r>
              <a:rPr lang="en-US" dirty="0"/>
              <a:t>Venture capitalists often bring a wealth of industry expertise and strategic guidance.</a:t>
            </a:r>
          </a:p>
          <a:p>
            <a:pPr marL="171450" indent="-171450">
              <a:buFont typeface="Arial" panose="020B0604020202020204" pitchFamily="34" charset="0"/>
              <a:buChar char="•"/>
            </a:pPr>
            <a:r>
              <a:rPr lang="en-US" b="1" dirty="0"/>
              <a:t>Networking Opportunities: </a:t>
            </a:r>
            <a:r>
              <a:rPr lang="en-US" dirty="0"/>
              <a:t>They can connect you with a vast network of industry contacts, potential partners, and future investors.</a:t>
            </a:r>
          </a:p>
          <a:p>
            <a:pPr marL="171450" indent="-171450">
              <a:buFont typeface="Arial" panose="020B0604020202020204" pitchFamily="34" charset="0"/>
              <a:buChar char="•"/>
            </a:pPr>
            <a:r>
              <a:rPr lang="en-US" b="1" dirty="0"/>
              <a:t>Credibility and Prestige: </a:t>
            </a:r>
            <a:r>
              <a:rPr lang="en-US" dirty="0"/>
              <a:t>Securing venture capitalist funding can enhance your startup’s credibility and attract further investment.</a:t>
            </a:r>
          </a:p>
          <a:p>
            <a:endParaRPr lang="en-US" dirty="0"/>
          </a:p>
          <a:p>
            <a:r>
              <a:rPr lang="en-US" b="1" dirty="0"/>
              <a:t>Disadvantages of Venture Capitalists:</a:t>
            </a:r>
          </a:p>
          <a:p>
            <a:pPr marL="171450" indent="-171450">
              <a:buFont typeface="Arial" panose="020B0604020202020204" pitchFamily="34" charset="0"/>
              <a:buChar char="•"/>
            </a:pPr>
            <a:r>
              <a:rPr lang="en-US" b="1" dirty="0"/>
              <a:t>Loss of Control: </a:t>
            </a:r>
            <a:r>
              <a:rPr lang="en-US" dirty="0"/>
              <a:t>Venture capitalists usually require a significant equity stake and may want a say in business decisions.</a:t>
            </a:r>
          </a:p>
          <a:p>
            <a:pPr marL="171450" indent="-171450">
              <a:buFont typeface="Arial" panose="020B0604020202020204" pitchFamily="34" charset="0"/>
              <a:buChar char="•"/>
            </a:pPr>
            <a:r>
              <a:rPr lang="en-US" b="1" dirty="0"/>
              <a:t>High Expectations: </a:t>
            </a:r>
            <a:r>
              <a:rPr lang="en-US" dirty="0"/>
              <a:t>They often have high growth expectations, which can put pressure on the start-up.</a:t>
            </a:r>
          </a:p>
          <a:p>
            <a:pPr marL="171450" indent="-171450">
              <a:buFont typeface="Arial" panose="020B0604020202020204" pitchFamily="34" charset="0"/>
              <a:buChar char="•"/>
            </a:pPr>
            <a:r>
              <a:rPr lang="en-US" b="1" dirty="0"/>
              <a:t>Dilution of Ownership: </a:t>
            </a:r>
            <a:r>
              <a:rPr lang="en-US" dirty="0"/>
              <a:t>Founders may experience significant dilution of their ownership.</a:t>
            </a:r>
          </a:p>
          <a:p>
            <a:pPr marL="171450" indent="-171450">
              <a:buFont typeface="Arial" panose="020B0604020202020204" pitchFamily="34" charset="0"/>
              <a:buChar char="•"/>
            </a:pPr>
            <a:r>
              <a:rPr lang="en-US" b="1" dirty="0"/>
              <a:t>Competitive and Time-Consuming: </a:t>
            </a:r>
            <a:r>
              <a:rPr lang="en-US" dirty="0"/>
              <a:t>The process of securing venture capitalist funding is highly competitive and can be time-consuming.</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Conclusion:</a:t>
            </a:r>
          </a:p>
          <a:p>
            <a:pPr marL="171450" indent="-171450">
              <a:buFont typeface="Arial" panose="020B0604020202020204" pitchFamily="34" charset="0"/>
              <a:buChar char="•"/>
            </a:pPr>
            <a:r>
              <a:rPr lang="en-US" dirty="0"/>
              <a:t>Choosing between angel investors and venture capitalists depends on your startup’s stage, funding needs, and growth plans. </a:t>
            </a:r>
          </a:p>
          <a:p>
            <a:pPr marL="171450" indent="-171450">
              <a:buFont typeface="Arial" panose="020B0604020202020204" pitchFamily="34" charset="0"/>
              <a:buChar char="•"/>
            </a:pPr>
            <a:r>
              <a:rPr lang="en-US" dirty="0"/>
              <a:t>Angels are great for early-stage funding and mentorship, while venture capitalists are better suited for scaling and accessing larger capital and networks.</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48</a:t>
            </a:fld>
            <a:endParaRPr lang="en-US"/>
          </a:p>
        </p:txBody>
      </p:sp>
    </p:spTree>
    <p:extLst>
      <p:ext uri="{BB962C8B-B14F-4D97-AF65-F5344CB8AC3E}">
        <p14:creationId xmlns:p14="http://schemas.microsoft.com/office/powerpoint/2010/main" val="2133179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31165-8745-AFEB-C792-808A1AE33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0A9031-7A90-6BDC-F82A-5A16FFADE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46F46-71D5-B6FD-4BBB-8960B9E471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9C532E-8036-6BBE-A8E7-690057B0A695}"/>
              </a:ext>
            </a:extLst>
          </p:cNvPr>
          <p:cNvSpPr>
            <a:spLocks noGrp="1"/>
          </p:cNvSpPr>
          <p:nvPr>
            <p:ph type="sldNum" sz="quarter" idx="5"/>
          </p:nvPr>
        </p:nvSpPr>
        <p:spPr/>
        <p:txBody>
          <a:bodyPr/>
          <a:lstStyle/>
          <a:p>
            <a:fld id="{16D85358-D601-7D46-9F3D-398F8A79E014}" type="slidenum">
              <a:rPr lang="en-US" smtClean="0"/>
              <a:t>49</a:t>
            </a:fld>
            <a:endParaRPr lang="en-US"/>
          </a:p>
        </p:txBody>
      </p:sp>
    </p:spTree>
    <p:extLst>
      <p:ext uri="{BB962C8B-B14F-4D97-AF65-F5344CB8AC3E}">
        <p14:creationId xmlns:p14="http://schemas.microsoft.com/office/powerpoint/2010/main" val="2748493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Advantages:</a:t>
            </a:r>
          </a:p>
          <a:p>
            <a:pPr marL="171450" indent="-171450">
              <a:buFont typeface="Arial" panose="020B0604020202020204" pitchFamily="34" charset="0"/>
              <a:buChar char="•"/>
            </a:pPr>
            <a:r>
              <a:rPr lang="en-US" b="1" dirty="0"/>
              <a:t>Access to Funding: </a:t>
            </a:r>
            <a:r>
              <a:rPr lang="en-US" dirty="0"/>
              <a:t>Incubators often provide seed funding or connect startups with potential investors, including venture capitalists and angel investors.</a:t>
            </a:r>
          </a:p>
          <a:p>
            <a:pPr marL="171450" indent="-171450">
              <a:buFont typeface="Arial" panose="020B0604020202020204" pitchFamily="34" charset="0"/>
              <a:buChar char="•"/>
            </a:pPr>
            <a:r>
              <a:rPr lang="en-US" b="1" dirty="0"/>
              <a:t>Mentorship and Guidance: </a:t>
            </a:r>
            <a:r>
              <a:rPr lang="en-US" dirty="0"/>
              <a:t>Startups receive valuable mentorship from experienced entrepreneurs and industry experts.</a:t>
            </a:r>
          </a:p>
          <a:p>
            <a:pPr marL="171450" indent="-171450">
              <a:buFont typeface="Arial" panose="020B0604020202020204" pitchFamily="34" charset="0"/>
              <a:buChar char="•"/>
            </a:pPr>
            <a:r>
              <a:rPr lang="en-US" b="1" dirty="0"/>
              <a:t>Networking Opportunities: </a:t>
            </a:r>
            <a:r>
              <a:rPr lang="en-US" dirty="0"/>
              <a:t>Incubators offer access to a network of other startups, investors, and business professionals, which can be crucial for growth.</a:t>
            </a:r>
          </a:p>
          <a:p>
            <a:pPr marL="171450" indent="-171450">
              <a:buFont typeface="Arial" panose="020B0604020202020204" pitchFamily="34" charset="0"/>
              <a:buChar char="•"/>
            </a:pPr>
            <a:r>
              <a:rPr lang="en-US" b="1" dirty="0"/>
              <a:t>Resources and Infrastructure: </a:t>
            </a:r>
            <a:r>
              <a:rPr lang="en-US" dirty="0"/>
              <a:t>Many incubators provide office space, administrative support, and essential business services at low or no cost.</a:t>
            </a:r>
          </a:p>
          <a:p>
            <a:pPr marL="171450" indent="-171450">
              <a:buFont typeface="Arial" panose="020B0604020202020204" pitchFamily="34" charset="0"/>
              <a:buChar char="•"/>
            </a:pPr>
            <a:r>
              <a:rPr lang="en-US" b="1" dirty="0"/>
              <a:t>Increased Survival Rates: </a:t>
            </a:r>
            <a:r>
              <a:rPr lang="en-US" dirty="0"/>
              <a:t>Startups in incubators tend to have higher survival rates due to the structured support and resources provided.</a:t>
            </a:r>
          </a:p>
          <a:p>
            <a:endParaRPr lang="en-US" dirty="0"/>
          </a:p>
          <a:p>
            <a:r>
              <a:rPr lang="en-US" b="1" dirty="0"/>
              <a:t>Disadvantages:</a:t>
            </a:r>
          </a:p>
          <a:p>
            <a:pPr marL="171450" indent="-171450">
              <a:buFont typeface="Arial" panose="020B0604020202020204" pitchFamily="34" charset="0"/>
              <a:buChar char="•"/>
            </a:pPr>
            <a:r>
              <a:rPr lang="en-US" b="1" dirty="0"/>
              <a:t>Equity Stake: </a:t>
            </a:r>
            <a:r>
              <a:rPr lang="en-US" dirty="0"/>
              <a:t>Some incubators require an equity stake in exchange for their support, which can dilute the founders’ ownership.</a:t>
            </a:r>
          </a:p>
          <a:p>
            <a:pPr marL="171450" indent="-171450">
              <a:buFont typeface="Arial" panose="020B0604020202020204" pitchFamily="34" charset="0"/>
              <a:buChar char="•"/>
            </a:pPr>
            <a:r>
              <a:rPr lang="en-US" b="1" dirty="0"/>
              <a:t>Time Commitment: </a:t>
            </a:r>
            <a:r>
              <a:rPr lang="en-US" dirty="0"/>
              <a:t>Participation in an incubator program can be time-consuming, often requiring a commitment of several months to a year.</a:t>
            </a:r>
          </a:p>
          <a:p>
            <a:pPr marL="171450" indent="-171450">
              <a:buFont typeface="Arial" panose="020B0604020202020204" pitchFamily="34" charset="0"/>
              <a:buChar char="•"/>
            </a:pPr>
            <a:r>
              <a:rPr lang="en-US" b="1" dirty="0"/>
              <a:t>Restrictions: </a:t>
            </a:r>
            <a:r>
              <a:rPr lang="en-US" dirty="0"/>
              <a:t>Some incubators focus on specific industries or geographic areas, which may limit the options available to certain startups.</a:t>
            </a:r>
          </a:p>
          <a:p>
            <a:pPr marL="171450" indent="-171450">
              <a:buFont typeface="Arial" panose="020B0604020202020204" pitchFamily="34" charset="0"/>
              <a:buChar char="•"/>
            </a:pPr>
            <a:r>
              <a:rPr lang="en-US" b="1" dirty="0"/>
              <a:t>Potential for Dependency: </a:t>
            </a:r>
            <a:r>
              <a:rPr lang="en-US" dirty="0"/>
              <a:t>Relying too heavily on the incubator’s resources and support.</a:t>
            </a:r>
          </a:p>
        </p:txBody>
      </p:sp>
      <p:sp>
        <p:nvSpPr>
          <p:cNvPr id="4" name="Slide Number Placeholder 3"/>
          <p:cNvSpPr>
            <a:spLocks noGrp="1"/>
          </p:cNvSpPr>
          <p:nvPr>
            <p:ph type="sldNum" sz="quarter" idx="5"/>
          </p:nvPr>
        </p:nvSpPr>
        <p:spPr/>
        <p:txBody>
          <a:bodyPr/>
          <a:lstStyle/>
          <a:p>
            <a:fld id="{16D85358-D601-7D46-9F3D-398F8A79E014}" type="slidenum">
              <a:rPr lang="en-US" smtClean="0"/>
              <a:t>50</a:t>
            </a:fld>
            <a:endParaRPr lang="en-US"/>
          </a:p>
        </p:txBody>
      </p:sp>
    </p:spTree>
    <p:extLst>
      <p:ext uri="{BB962C8B-B14F-4D97-AF65-F5344CB8AC3E}">
        <p14:creationId xmlns:p14="http://schemas.microsoft.com/office/powerpoint/2010/main" val="586138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AC991-EA46-8243-243E-F4C100E309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622FA-FA30-53BE-EE77-6BD53592FB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4F7D8-B3C3-7356-9DAC-614DAD5E52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1C249F-9F89-4118-B523-D88F251559F3}"/>
              </a:ext>
            </a:extLst>
          </p:cNvPr>
          <p:cNvSpPr>
            <a:spLocks noGrp="1"/>
          </p:cNvSpPr>
          <p:nvPr>
            <p:ph type="sldNum" sz="quarter" idx="5"/>
          </p:nvPr>
        </p:nvSpPr>
        <p:spPr/>
        <p:txBody>
          <a:bodyPr/>
          <a:lstStyle/>
          <a:p>
            <a:fld id="{16D85358-D601-7D46-9F3D-398F8A79E014}" type="slidenum">
              <a:rPr lang="en-US" smtClean="0"/>
              <a:t>51</a:t>
            </a:fld>
            <a:endParaRPr lang="en-US"/>
          </a:p>
        </p:txBody>
      </p:sp>
    </p:spTree>
    <p:extLst>
      <p:ext uri="{BB962C8B-B14F-4D97-AF65-F5344CB8AC3E}">
        <p14:creationId xmlns:p14="http://schemas.microsoft.com/office/powerpoint/2010/main" val="311810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0721-58B8-74A3-C4EB-4D7D4C0B2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59B52-535D-5E78-DBFF-46350CD79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33BE8-2A0D-AEE8-93B2-439CBAFA9CDC}"/>
              </a:ext>
            </a:extLst>
          </p:cNvPr>
          <p:cNvSpPr>
            <a:spLocks noGrp="1"/>
          </p:cNvSpPr>
          <p:nvPr>
            <p:ph type="body" idx="1"/>
          </p:nvPr>
        </p:nvSpPr>
        <p:spPr/>
        <p:txBody>
          <a:bodyPr/>
          <a:lstStyle/>
          <a:p>
            <a:r>
              <a:rPr lang="en-US" b="1" dirty="0"/>
              <a:t>Grants, subsidies and tax credits: </a:t>
            </a:r>
            <a:r>
              <a:rPr lang="en-US" dirty="0"/>
              <a:t>Federal and Provincial Government agencies have funding, credits and subsidies available for businesses. You may have access to this funding to help cover expenses, such as research and development, marketing, salaries, equipment and productivity improvement. Canada Business provides sources of financing, including government assistance.</a:t>
            </a:r>
          </a:p>
          <a:p>
            <a:endParaRPr lang="en-US" dirty="0"/>
          </a:p>
          <a:p>
            <a:r>
              <a:rPr lang="en-US" b="1" dirty="0"/>
              <a:t>Federal Programs:</a:t>
            </a:r>
          </a:p>
          <a:p>
            <a:pPr marL="171450" indent="-171450">
              <a:buFont typeface="Arial" panose="020B0604020202020204" pitchFamily="34" charset="0"/>
              <a:buChar char="•"/>
            </a:pPr>
            <a:r>
              <a:rPr lang="en-US" b="1" dirty="0"/>
              <a:t>Industrial Research Assistance Program (IRAP): </a:t>
            </a:r>
            <a:r>
              <a:rPr lang="en-US" dirty="0"/>
              <a:t>Provides financial support to small and medium-sized enterprises (SMEs) in Canada to help them undertake technology innovation.</a:t>
            </a:r>
          </a:p>
          <a:p>
            <a:pPr marL="171450" indent="-171450">
              <a:buFont typeface="Arial" panose="020B0604020202020204" pitchFamily="34" charset="0"/>
              <a:buChar char="•"/>
            </a:pPr>
            <a:r>
              <a:rPr lang="en-US" b="1" dirty="0"/>
              <a:t>Sustainable Development Technology Canada (SDTC): </a:t>
            </a:r>
            <a:r>
              <a:rPr lang="en-US" dirty="0"/>
              <a:t>Offers funding for projects that aim to develop and demonstrate new environmental technologies.</a:t>
            </a:r>
          </a:p>
          <a:p>
            <a:pPr marL="171450" indent="-171450">
              <a:buFont typeface="Arial" panose="020B0604020202020204" pitchFamily="34" charset="0"/>
              <a:buChar char="•"/>
            </a:pPr>
            <a:r>
              <a:rPr lang="en-US" b="1" dirty="0"/>
              <a:t>Scientific Research and Experimental Development (SR&amp;ED) Tax Credit: </a:t>
            </a:r>
            <a:r>
              <a:rPr lang="en-US" dirty="0"/>
              <a:t>Provides tax incentives to encourage Canadian businesses to conduct research and development.</a:t>
            </a:r>
          </a:p>
          <a:p>
            <a:pPr marL="171450" indent="-171450">
              <a:buFont typeface="Arial" panose="020B0604020202020204" pitchFamily="34" charset="0"/>
              <a:buChar char="•"/>
            </a:pPr>
            <a:r>
              <a:rPr lang="en-US" b="1" dirty="0" err="1"/>
              <a:t>CanExport</a:t>
            </a:r>
            <a:r>
              <a:rPr lang="en-US" b="1" dirty="0"/>
              <a:t>: </a:t>
            </a:r>
            <a:r>
              <a:rPr lang="en-US" dirty="0"/>
              <a:t>Supports Canadian SMEs looking to explore new international markets through financial assistance for marketing and business development activities.</a:t>
            </a:r>
          </a:p>
          <a:p>
            <a:pPr marL="171450" indent="-171450">
              <a:buFont typeface="Arial" panose="020B0604020202020204" pitchFamily="34" charset="0"/>
              <a:buChar char="•"/>
            </a:pPr>
            <a:r>
              <a:rPr lang="en-US" b="1" dirty="0"/>
              <a:t>Canada Small Business Financing Program (CSBFP): </a:t>
            </a:r>
            <a:r>
              <a:rPr lang="en-US" dirty="0"/>
              <a:t>Helps small businesses obtain loans from financial institutions by sharing the risk with lenders.</a:t>
            </a:r>
          </a:p>
          <a:p>
            <a:endParaRPr lang="en-US" dirty="0"/>
          </a:p>
          <a:p>
            <a:r>
              <a:rPr lang="en-US" b="1" dirty="0"/>
              <a:t>Provincial Programs:</a:t>
            </a:r>
          </a:p>
          <a:p>
            <a:pPr marL="171450" indent="-171450">
              <a:buFont typeface="Arial" panose="020B0604020202020204" pitchFamily="34" charset="0"/>
              <a:buChar char="•"/>
            </a:pPr>
            <a:r>
              <a:rPr lang="en-US" dirty="0"/>
              <a:t>Each province also offers its own set of grants and funding options. Here are a few examples:</a:t>
            </a:r>
          </a:p>
          <a:p>
            <a:pPr marL="171450" indent="-171450">
              <a:buFont typeface="Arial" panose="020B0604020202020204" pitchFamily="34" charset="0"/>
              <a:buChar char="•"/>
            </a:pPr>
            <a:r>
              <a:rPr lang="en-US" b="1" dirty="0"/>
              <a:t>Ontario: </a:t>
            </a:r>
            <a:r>
              <a:rPr lang="en-US" dirty="0"/>
              <a:t>The Ontario Centre of Excellence (OCE) offers various funding programs to support innovation and commercialization.</a:t>
            </a:r>
          </a:p>
          <a:p>
            <a:pPr marL="171450" indent="-171450">
              <a:buFont typeface="Arial" panose="020B0604020202020204" pitchFamily="34" charset="0"/>
              <a:buChar char="•"/>
            </a:pPr>
            <a:r>
              <a:rPr lang="en-US" b="1" dirty="0"/>
              <a:t>British Columbia: </a:t>
            </a:r>
            <a:r>
              <a:rPr lang="en-US" dirty="0"/>
              <a:t>The BC Tech Fund provides venture capital to startups in the technology sector.</a:t>
            </a:r>
          </a:p>
          <a:p>
            <a:pPr marL="171450" indent="-171450">
              <a:buFont typeface="Arial" panose="020B0604020202020204" pitchFamily="34" charset="0"/>
              <a:buChar char="•"/>
            </a:pPr>
            <a:r>
              <a:rPr lang="en-US" b="1" dirty="0"/>
              <a:t>Quebec: </a:t>
            </a:r>
            <a:r>
              <a:rPr lang="en-US" dirty="0"/>
              <a:t>The Quebec Economic Development Program (QEDP) offers financial assistance to businesses for projects that contribute to the economic development of the province.</a:t>
            </a:r>
          </a:p>
          <a:p>
            <a:endParaRPr lang="en-US" dirty="0"/>
          </a:p>
          <a:p>
            <a:r>
              <a:rPr lang="en-US" b="1" dirty="0"/>
              <a:t>Other Support:</a:t>
            </a:r>
          </a:p>
          <a:p>
            <a:pPr marL="171450" indent="-171450">
              <a:buFont typeface="Arial" panose="020B0604020202020204" pitchFamily="34" charset="0"/>
              <a:buChar char="•"/>
            </a:pPr>
            <a:r>
              <a:rPr lang="en-US" b="1" dirty="0"/>
              <a:t>Wage Subsidies: </a:t>
            </a:r>
            <a:r>
              <a:rPr lang="en-US" dirty="0"/>
              <a:t>Programs like the Canada Summer Jobs program provide wage subsidies to help businesses hire young workers.</a:t>
            </a:r>
          </a:p>
          <a:p>
            <a:pPr marL="171450" indent="-171450">
              <a:buFont typeface="Arial" panose="020B0604020202020204" pitchFamily="34" charset="0"/>
              <a:buChar char="•"/>
            </a:pPr>
            <a:r>
              <a:rPr lang="en-US" b="1" dirty="0"/>
              <a:t>Regional Development Agencies: </a:t>
            </a:r>
            <a:r>
              <a:rPr lang="en-US" dirty="0"/>
              <a:t>Agencies like Western Economic Diversification Canada (WD) and Atlantic Canada Opportunities Agency (ACOA) offer various funding programs tailored to regional needs.</a:t>
            </a:r>
          </a:p>
          <a:p>
            <a:pPr marL="171450" indent="-171450">
              <a:buFont typeface="Arial" panose="020B0604020202020204" pitchFamily="34" charset="0"/>
              <a:buChar char="•"/>
            </a:pPr>
            <a:r>
              <a:rPr lang="en-US" dirty="0"/>
              <a:t>Leveraging government grants and subsidies can be a great way to support your startup, but it’s important to understand both the advantages and risks involved.</a:t>
            </a:r>
          </a:p>
          <a:p>
            <a:endParaRPr lang="en-US" dirty="0"/>
          </a:p>
          <a:p>
            <a:r>
              <a:rPr lang="en-US" b="1" dirty="0"/>
              <a:t>Advantages:</a:t>
            </a:r>
          </a:p>
          <a:p>
            <a:r>
              <a:rPr lang="en-US" b="1" dirty="0"/>
              <a:t>Non-Repayable Funds: </a:t>
            </a:r>
            <a:r>
              <a:rPr lang="en-US" dirty="0"/>
              <a:t>Government grants are typically non-repayable, meaning you don’t have to pay back the money, which can significantly reduce financial pressure.</a:t>
            </a:r>
          </a:p>
          <a:p>
            <a:r>
              <a:rPr lang="en-US" b="1" dirty="0"/>
              <a:t>Financial Support: </a:t>
            </a:r>
            <a:r>
              <a:rPr lang="en-US" dirty="0"/>
              <a:t>Grants and subsidies provide essential funding that can help cover various business expenses, such as research and development, hiring, and equipment.</a:t>
            </a:r>
          </a:p>
          <a:p>
            <a:r>
              <a:rPr lang="en-US" b="1" dirty="0"/>
              <a:t>Credibility and Validation: </a:t>
            </a:r>
            <a:r>
              <a:rPr lang="en-US" dirty="0"/>
              <a:t>Receiving a government grant can enhance your startup’s credibility and validate your business idea, making it more attractive to investors and customers.</a:t>
            </a:r>
          </a:p>
          <a:p>
            <a:r>
              <a:rPr lang="en-US" b="1" dirty="0"/>
              <a:t>Access to Resources: </a:t>
            </a:r>
            <a:r>
              <a:rPr lang="en-US" dirty="0"/>
              <a:t>Many government programs offer additional resources, such as mentoring, networking opportunities, and specialized training.</a:t>
            </a:r>
          </a:p>
          <a:p>
            <a:r>
              <a:rPr lang="en-US" b="1" dirty="0"/>
              <a:t>Encourages Innovation: </a:t>
            </a:r>
            <a:r>
              <a:rPr lang="en-US" dirty="0"/>
              <a:t>Government funding often targets innovative projects, encouraging startups to develop new technologies and solutions.</a:t>
            </a:r>
          </a:p>
          <a:p>
            <a:endParaRPr lang="en-US" dirty="0"/>
          </a:p>
          <a:p>
            <a:r>
              <a:rPr lang="en-US" b="1" dirty="0"/>
              <a:t>Risks:</a:t>
            </a:r>
          </a:p>
          <a:p>
            <a:pPr marL="171450" indent="-171450">
              <a:buFont typeface="Arial" panose="020B0604020202020204" pitchFamily="34" charset="0"/>
              <a:buChar char="•"/>
            </a:pPr>
            <a:r>
              <a:rPr lang="en-US" b="1" dirty="0"/>
              <a:t>Strict Eligibility Requirements: </a:t>
            </a:r>
            <a:r>
              <a:rPr lang="en-US" dirty="0"/>
              <a:t>Government grants often have stringent eligibility criteria, which can limit access to funding.</a:t>
            </a:r>
          </a:p>
          <a:p>
            <a:pPr marL="171450" indent="-171450">
              <a:buFont typeface="Arial" panose="020B0604020202020204" pitchFamily="34" charset="0"/>
              <a:buChar char="•"/>
            </a:pPr>
            <a:r>
              <a:rPr lang="en-US" b="1" dirty="0"/>
              <a:t>Time-Consuming Application Process: </a:t>
            </a:r>
            <a:r>
              <a:rPr lang="en-US" dirty="0"/>
              <a:t>Applying for grants can be a lengthy and complex process, requiring detailed proposals and documentation.</a:t>
            </a:r>
          </a:p>
          <a:p>
            <a:pPr marL="171450" indent="-171450">
              <a:buFont typeface="Arial" panose="020B0604020202020204" pitchFamily="34" charset="0"/>
              <a:buChar char="•"/>
            </a:pPr>
            <a:r>
              <a:rPr lang="en-US" b="1" dirty="0"/>
              <a:t>Competitive: </a:t>
            </a:r>
            <a:r>
              <a:rPr lang="en-US" dirty="0"/>
              <a:t>The competition for government grants can be intense, with many startups vying for limited funds.</a:t>
            </a:r>
          </a:p>
          <a:p>
            <a:pPr marL="171450" indent="-171450">
              <a:buFont typeface="Arial" panose="020B0604020202020204" pitchFamily="34" charset="0"/>
              <a:buChar char="•"/>
            </a:pPr>
            <a:r>
              <a:rPr lang="en-US" b="1" dirty="0"/>
              <a:t>Conditional Funding: </a:t>
            </a:r>
            <a:r>
              <a:rPr lang="en-US" dirty="0"/>
              <a:t>Some grants come with specific conditions or requirements that must be met, which can restrict how you use the funds.</a:t>
            </a:r>
          </a:p>
          <a:p>
            <a:pPr marL="171450" indent="-171450">
              <a:buFont typeface="Arial" panose="020B0604020202020204" pitchFamily="34" charset="0"/>
              <a:buChar char="•"/>
            </a:pPr>
            <a:r>
              <a:rPr lang="en-US" b="1" dirty="0"/>
              <a:t>Dependency Risk: </a:t>
            </a:r>
            <a:r>
              <a:rPr lang="en-US" dirty="0"/>
              <a:t>Relying too heavily on government.</a:t>
            </a:r>
          </a:p>
          <a:p>
            <a:endParaRPr lang="en-US" dirty="0"/>
          </a:p>
        </p:txBody>
      </p:sp>
      <p:sp>
        <p:nvSpPr>
          <p:cNvPr id="4" name="Slide Number Placeholder 3">
            <a:extLst>
              <a:ext uri="{FF2B5EF4-FFF2-40B4-BE49-F238E27FC236}">
                <a16:creationId xmlns:a16="http://schemas.microsoft.com/office/drawing/2014/main" id="{27FC4FDC-3496-F062-84E9-37E15388D921}"/>
              </a:ext>
            </a:extLst>
          </p:cNvPr>
          <p:cNvSpPr>
            <a:spLocks noGrp="1"/>
          </p:cNvSpPr>
          <p:nvPr>
            <p:ph type="sldNum" sz="quarter" idx="5"/>
          </p:nvPr>
        </p:nvSpPr>
        <p:spPr/>
        <p:txBody>
          <a:bodyPr/>
          <a:lstStyle/>
          <a:p>
            <a:fld id="{16D85358-D601-7D46-9F3D-398F8A79E014}" type="slidenum">
              <a:rPr lang="en-US" smtClean="0"/>
              <a:t>52</a:t>
            </a:fld>
            <a:endParaRPr lang="en-US"/>
          </a:p>
        </p:txBody>
      </p:sp>
    </p:spTree>
    <p:extLst>
      <p:ext uri="{BB962C8B-B14F-4D97-AF65-F5344CB8AC3E}">
        <p14:creationId xmlns:p14="http://schemas.microsoft.com/office/powerpoint/2010/main" val="1611469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612B4-DD27-4BE4-CB6E-15A115E33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BCB238-F712-5833-78E3-59E6883C3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EA6FB-8ED6-A696-483C-0F3D7BD365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165255-46C1-51ED-8191-F99ADE4121DE}"/>
              </a:ext>
            </a:extLst>
          </p:cNvPr>
          <p:cNvSpPr>
            <a:spLocks noGrp="1"/>
          </p:cNvSpPr>
          <p:nvPr>
            <p:ph type="sldNum" sz="quarter" idx="5"/>
          </p:nvPr>
        </p:nvSpPr>
        <p:spPr/>
        <p:txBody>
          <a:bodyPr/>
          <a:lstStyle/>
          <a:p>
            <a:fld id="{16D85358-D601-7D46-9F3D-398F8A79E014}" type="slidenum">
              <a:rPr lang="en-US" smtClean="0"/>
              <a:t>53</a:t>
            </a:fld>
            <a:endParaRPr lang="en-US"/>
          </a:p>
        </p:txBody>
      </p:sp>
    </p:spTree>
    <p:extLst>
      <p:ext uri="{BB962C8B-B14F-4D97-AF65-F5344CB8AC3E}">
        <p14:creationId xmlns:p14="http://schemas.microsoft.com/office/powerpoint/2010/main" val="1034122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2DBC6-5206-7491-0A04-52FEB2BDAC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924EBE-102E-7E9F-C6D0-A570DF12E0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E5B32-C6F7-1AFE-0A96-B82F2B3BCF19}"/>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Company Mission (30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Facilitate a discussion using the questions on the slides.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Ask a student to take notes since they will need to refer back to this discussion in Phase 3 when the </a:t>
            </a:r>
            <a:r>
              <a:rPr lang="en-US" sz="1200" b="1" i="0" kern="1200" dirty="0">
                <a:solidFill>
                  <a:schemeClr val="tx1"/>
                </a:solidFill>
                <a:effectLst/>
                <a:latin typeface="+mn-lt"/>
                <a:ea typeface="+mn-ea"/>
                <a:cs typeface="+mn-cs"/>
              </a:rPr>
              <a:t>Mission Statement Template</a:t>
            </a:r>
            <a:r>
              <a:rPr lang="en-US" sz="1200" b="0" i="0" kern="1200" dirty="0">
                <a:solidFill>
                  <a:schemeClr val="tx1"/>
                </a:solidFill>
                <a:effectLst/>
                <a:latin typeface="+mn-lt"/>
                <a:ea typeface="+mn-ea"/>
                <a:cs typeface="+mn-cs"/>
              </a:rPr>
              <a:t> must be completed by the President.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a:extLst>
              <a:ext uri="{FF2B5EF4-FFF2-40B4-BE49-F238E27FC236}">
                <a16:creationId xmlns:a16="http://schemas.microsoft.com/office/drawing/2014/main" id="{401BEB6E-EAF3-3BFB-6184-E89E85EA9407}"/>
              </a:ext>
            </a:extLst>
          </p:cNvPr>
          <p:cNvSpPr>
            <a:spLocks noGrp="1"/>
          </p:cNvSpPr>
          <p:nvPr>
            <p:ph type="sldNum" sz="quarter" idx="5"/>
          </p:nvPr>
        </p:nvSpPr>
        <p:spPr/>
        <p:txBody>
          <a:bodyPr/>
          <a:lstStyle/>
          <a:p>
            <a:fld id="{16D85358-D601-7D46-9F3D-398F8A79E014}" type="slidenum">
              <a:rPr lang="en-US" smtClean="0"/>
              <a:t>7</a:t>
            </a:fld>
            <a:endParaRPr lang="en-US"/>
          </a:p>
        </p:txBody>
      </p:sp>
    </p:spTree>
    <p:extLst>
      <p:ext uri="{BB962C8B-B14F-4D97-AF65-F5344CB8AC3E}">
        <p14:creationId xmlns:p14="http://schemas.microsoft.com/office/powerpoint/2010/main" val="12514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CA" b="1" dirty="0">
                <a:cs typeface="Calibri"/>
              </a:rPr>
              <a:t>Ice breaker (15 min)</a:t>
            </a:r>
          </a:p>
          <a:p>
            <a:pPr marL="171450" indent="-171450">
              <a:buFont typeface="Arial"/>
              <a:buChar char="•"/>
            </a:pPr>
            <a:r>
              <a:rPr lang="en-CA" b="0" dirty="0">
                <a:cs typeface="Calibri"/>
              </a:rPr>
              <a:t>Conduct an ice-breaker with students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0" dirty="0">
                <a:cs typeface="Calibri"/>
              </a:rPr>
              <a:t>You can do the Snake Oil icebreaker or choose another one of your choice from the </a:t>
            </a:r>
            <a:r>
              <a:rPr lang="en-CA" b="0" dirty="0">
                <a:cs typeface="Calibri"/>
              </a:rPr>
              <a:t>Team Builders and Ice Breakers</a:t>
            </a:r>
            <a:r>
              <a:rPr lang="en-CA" b="0" u="none" dirty="0">
                <a:solidFill>
                  <a:schemeClr val="bg2">
                    <a:lumMod val="10000"/>
                  </a:schemeClr>
                </a:solidFill>
              </a:rPr>
              <a:t> </a:t>
            </a:r>
            <a:r>
              <a:rPr lang="en-CA" b="0" dirty="0"/>
              <a:t>document </a:t>
            </a:r>
            <a:endParaRPr lang="en-US" b="0"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0" dirty="0">
                <a:cs typeface="Calibri"/>
              </a:rPr>
              <a:t>This icebreaker can be done as a full team or in smaller groups to allow more participation from students. You may want to select only a few students to participate in the full group, then continue the activity in your small group meetings instead if you need more time for your pitches.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0" dirty="0">
                <a:cs typeface="Calibri"/>
              </a:rPr>
              <a:t>Make sure students are prepared to type or write down the words from the list. </a:t>
            </a:r>
          </a:p>
          <a:p>
            <a:pPr algn="l"/>
            <a:endParaRPr lang="en-US" b="0" dirty="0">
              <a:cs typeface="Calibri"/>
            </a:endParaRPr>
          </a:p>
          <a:p>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8</a:t>
            </a:fld>
            <a:endParaRPr lang="en-US"/>
          </a:p>
        </p:txBody>
      </p:sp>
    </p:spTree>
    <p:extLst>
      <p:ext uri="{BB962C8B-B14F-4D97-AF65-F5344CB8AC3E}">
        <p14:creationId xmlns:p14="http://schemas.microsoft.com/office/powerpoint/2010/main" val="158328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Ice Breaker (15 min)</a:t>
            </a:r>
          </a:p>
          <a:p>
            <a:pPr marL="171450" indent="-171450">
              <a:buFont typeface="Arial" panose="020B0604020202020204" pitchFamily="34" charset="0"/>
              <a:buChar char="•"/>
            </a:pPr>
            <a:r>
              <a:rPr lang="en-US" b="0" dirty="0"/>
              <a:t>Review the objective of the game and the instructions on the following slides. </a:t>
            </a:r>
          </a:p>
          <a:p>
            <a:pPr marL="171450" indent="-171450">
              <a:buFont typeface="Arial" panose="020B0604020202020204" pitchFamily="34" charset="0"/>
              <a:buChar char="•"/>
            </a:pPr>
            <a:r>
              <a:rPr lang="en-US" b="0" dirty="0"/>
              <a:t>Note: There are two types of cards within the set. One type of card is customer cards (12 in number), and the others are noun cards (60 in total). </a:t>
            </a:r>
          </a:p>
          <a:p>
            <a:pPr marL="171450" indent="-171450">
              <a:buFont typeface="Arial" panose="020B0604020202020204" pitchFamily="34" charset="0"/>
              <a:buChar char="•"/>
            </a:pPr>
            <a:r>
              <a:rPr lang="en-US" dirty="0"/>
              <a:t>Participants will try to convince each other that the product/service (from the noun deck) is appealing to a particular consumer (as chosen from the customer deck).</a:t>
            </a:r>
          </a:p>
          <a:p>
            <a:pPr marL="171450" indent="-171450">
              <a:buFont typeface="Arial" panose="020B0604020202020204" pitchFamily="34" charset="0"/>
              <a:buChar char="•"/>
            </a:pPr>
            <a:r>
              <a:rPr lang="en-US" dirty="0"/>
              <a:t>Reference the Snake Oil – Pitch Your Product Ice Breaker PDF for the instructions and the game cards. The game cards will need to be cut out prior to playing the game. </a:t>
            </a: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16D85358-D601-7D46-9F3D-398F8A79E014}" type="slidenum">
              <a:rPr lang="en-US" smtClean="0"/>
              <a:t>9</a:t>
            </a:fld>
            <a:endParaRPr lang="en-US"/>
          </a:p>
        </p:txBody>
      </p:sp>
    </p:spTree>
    <p:extLst>
      <p:ext uri="{BB962C8B-B14F-4D97-AF65-F5344CB8AC3E}">
        <p14:creationId xmlns:p14="http://schemas.microsoft.com/office/powerpoint/2010/main" val="411617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Ice Breaker (15 min)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Advisor tip: </a:t>
            </a:r>
            <a:r>
              <a:rPr lang="en-US" dirty="0"/>
              <a:t>It is helpful to demonstrate how the game works. </a:t>
            </a:r>
          </a:p>
          <a:p>
            <a:pPr marL="228600" indent="-228600">
              <a:buFont typeface="Arial" panose="020B0604020202020204" pitchFamily="34" charset="0"/>
              <a:buAutoNum type="arabicPeriod"/>
            </a:pPr>
            <a:r>
              <a:rPr lang="en-US" dirty="0"/>
              <a:t>Have a mentor pick a customer card and share it with the group. </a:t>
            </a:r>
          </a:p>
          <a:p>
            <a:pPr marL="228600" indent="-228600">
              <a:buFont typeface="Arial" panose="020B0604020202020204" pitchFamily="34" charset="0"/>
              <a:buAutoNum type="arabicPeriod"/>
            </a:pPr>
            <a:r>
              <a:rPr lang="en-US" dirty="0"/>
              <a:t>Another mentor can select six cards from the deck, and from those, select two cards as the name of their product/service. </a:t>
            </a:r>
          </a:p>
          <a:p>
            <a:pPr marL="228600" indent="-228600">
              <a:buFont typeface="Arial" panose="020B0604020202020204" pitchFamily="34" charset="0"/>
              <a:buAutoNum type="arabicPeriod"/>
            </a:pPr>
            <a:r>
              <a:rPr lang="en-US" dirty="0"/>
              <a:t>The mentor can then pitch this product/service to the customer as described on the customer card. </a:t>
            </a:r>
          </a:p>
          <a:p>
            <a:pPr marL="228600" indent="-228600">
              <a:buFont typeface="Arial" panose="020B0604020202020204" pitchFamily="34" charset="0"/>
              <a:buAutoNum type="arabicPeriod"/>
            </a:pPr>
            <a:r>
              <a:rPr lang="en-US" dirty="0"/>
              <a:t>Mentors should explain that the customer will only be allowed to choose one product or service to buy.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two variations of the activity, depending on the number of participants.</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Variation 1 (1-12 participants)</a:t>
            </a:r>
          </a:p>
          <a:p>
            <a:pPr marL="228600" indent="-228600">
              <a:buFont typeface="Arial" panose="020B0604020202020204" pitchFamily="34" charset="0"/>
              <a:buAutoNum type="arabicPeriod"/>
            </a:pPr>
            <a:r>
              <a:rPr lang="en-US" dirty="0"/>
              <a:t>One player selects a customer card. This is the person to whom everybody else is going to try to sell their product. </a:t>
            </a:r>
          </a:p>
          <a:p>
            <a:pPr marL="228600" indent="-228600">
              <a:buFont typeface="Arial" panose="020B0604020202020204" pitchFamily="34" charset="0"/>
              <a:buAutoNum type="arabicPeriod"/>
            </a:pPr>
            <a:r>
              <a:rPr lang="en-US" dirty="0"/>
              <a:t>The other players each choose five cards from the noun deck, and from these five cards, choose two that, when combined, could be an appealing product for the customer to purchase. </a:t>
            </a:r>
          </a:p>
          <a:p>
            <a:pPr marL="228600" indent="-228600">
              <a:buFont typeface="Arial" panose="020B0604020202020204" pitchFamily="34" charset="0"/>
              <a:buAutoNum type="arabicPeriod"/>
            </a:pPr>
            <a:r>
              <a:rPr lang="en-US" dirty="0"/>
              <a:t>Each player gets a turn to persuade the player with the customer card that his or her product is the best (a 30-second pitch is recommended). After everyone has pitched their products, the customer player decides which product he or she wants to purchase. This person becomes the winner and chooses a customer card. </a:t>
            </a:r>
          </a:p>
          <a:p>
            <a:pPr marL="228600" indent="-228600">
              <a:buFont typeface="Arial" panose="020B0604020202020204" pitchFamily="34" charset="0"/>
              <a:buAutoNum type="arabicPeriod"/>
            </a:pPr>
            <a:r>
              <a:rPr lang="en-US" dirty="0"/>
              <a:t>Repeat steps to play as many rounds as time permits.</a:t>
            </a:r>
          </a:p>
          <a:p>
            <a:pPr marL="228600" indent="-228600">
              <a:buFont typeface="Arial" panose="020B0604020202020204" pitchFamily="34" charset="0"/>
              <a:buAutoNum type="arabicPeriod"/>
            </a:pPr>
            <a:r>
              <a:rPr lang="en-US" dirty="0"/>
              <a:t>Wrap up after 15 minutes.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Variation 2 (13-30 participants)</a:t>
            </a:r>
          </a:p>
          <a:p>
            <a:pPr marL="171450" indent="-171450">
              <a:buFont typeface="Arial" panose="020B0604020202020204" pitchFamily="34" charset="0"/>
              <a:buChar char="•"/>
            </a:pPr>
            <a:r>
              <a:rPr lang="en-US" dirty="0"/>
              <a:t>Organize participants into groups of approximately ten players. </a:t>
            </a:r>
          </a:p>
          <a:p>
            <a:pPr marL="171450" indent="-171450">
              <a:buFont typeface="Arial" panose="020B0604020202020204" pitchFamily="34" charset="0"/>
              <a:buChar char="•"/>
            </a:pPr>
            <a:r>
              <a:rPr lang="en-US" dirty="0"/>
              <a:t>Follow steps 1-3 in variation 1. Repeat steps 1-3 until someone acquires three customer cards or, if time permits, a player has more cards than anyone else. </a:t>
            </a:r>
          </a:p>
          <a:p>
            <a:pPr marL="171450" indent="-171450">
              <a:buFont typeface="Arial" panose="020B0604020202020204" pitchFamily="34" charset="0"/>
              <a:buChar char="•"/>
            </a:pPr>
            <a:r>
              <a:rPr lang="en-US" dirty="0"/>
              <a:t>Mentors may ask participants to share winning product pitches with the entire group.</a:t>
            </a:r>
            <a:endParaRPr lang="en-US" b="0" dirty="0"/>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10</a:t>
            </a:fld>
            <a:endParaRPr lang="en-US"/>
          </a:p>
        </p:txBody>
      </p:sp>
    </p:spTree>
    <p:extLst>
      <p:ext uri="{BB962C8B-B14F-4D97-AF65-F5344CB8AC3E}">
        <p14:creationId xmlns:p14="http://schemas.microsoft.com/office/powerpoint/2010/main" val="2330009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21E2D-6CF6-1B01-2D69-0849355D1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723C6-8657-FA6D-AFF8-7B9F8D499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5261F-F309-993D-B7D1-3369AB6A9D25}"/>
              </a:ext>
            </a:extLst>
          </p:cNvPr>
          <p:cNvSpPr>
            <a:spLocks noGrp="1"/>
          </p:cNvSpPr>
          <p:nvPr>
            <p:ph type="body" idx="1"/>
          </p:nvPr>
        </p:nvSpPr>
        <p:spPr/>
        <p:txBody>
          <a:bodyPr/>
          <a:lstStyle/>
          <a:p>
            <a:r>
              <a:rPr lang="en-US" b="1" i="0" dirty="0">
                <a:solidFill>
                  <a:srgbClr val="373A3C"/>
                </a:solidFill>
                <a:effectLst/>
                <a:latin typeface="Work Sans" pitchFamily="2" charset="0"/>
              </a:rPr>
              <a:t>Idea Pitches (45 min)</a:t>
            </a:r>
          </a:p>
          <a:p>
            <a:r>
              <a:rPr lang="en-US" b="1" i="0" dirty="0">
                <a:solidFill>
                  <a:srgbClr val="373A3C"/>
                </a:solidFill>
                <a:effectLst/>
                <a:latin typeface="Work Sans" pitchFamily="2" charset="0"/>
              </a:rPr>
              <a:t>Before the pitches: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Explain that participants will now present their pitches that they prepared at home, and the group will vote on the product/service idea that will be used moving forward. </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Reminder: </a:t>
            </a:r>
            <a:r>
              <a:rPr lang="en-US" sz="1200" b="0" i="0" kern="1200" dirty="0">
                <a:solidFill>
                  <a:schemeClr val="tx1"/>
                </a:solidFill>
                <a:effectLst/>
                <a:latin typeface="+mn-lt"/>
                <a:ea typeface="+mn-ea"/>
                <a:cs typeface="+mn-cs"/>
              </a:rPr>
              <a:t>only groups/individuals with fully formed and researched ideas will pitch.</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Before the pitches, thank everyone who put time into developing an idea. Remind the group that every idea has value and respect should be displayed.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Review the criteria for judging with the group.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Number students/groups and then draw a number to announce who will pitch.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Distribute the Pitch Evaluation Criteria worksheet. Ask students to listen to each pitch before recording points.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b="0" i="0" dirty="0">
              <a:solidFill>
                <a:srgbClr val="373A3C"/>
              </a:solidFill>
              <a:effectLst/>
              <a:latin typeface="Work Sans" pitchFamily="2" charset="0"/>
            </a:endParaRPr>
          </a:p>
          <a:p>
            <a:endParaRPr lang="en-US" dirty="0">
              <a:cs typeface="Calibri"/>
            </a:endParaRPr>
          </a:p>
          <a:p>
            <a:endParaRPr lang="en-US" dirty="0">
              <a:cs typeface="Calibri"/>
            </a:endParaRPr>
          </a:p>
          <a:p>
            <a:endParaRPr lang="en-US" dirty="0"/>
          </a:p>
        </p:txBody>
      </p:sp>
      <p:sp>
        <p:nvSpPr>
          <p:cNvPr id="4" name="Slide Number Placeholder 3">
            <a:extLst>
              <a:ext uri="{FF2B5EF4-FFF2-40B4-BE49-F238E27FC236}">
                <a16:creationId xmlns:a16="http://schemas.microsoft.com/office/drawing/2014/main" id="{E4AF5078-0410-74F1-E63F-C49D0CB89297}"/>
              </a:ext>
            </a:extLst>
          </p:cNvPr>
          <p:cNvSpPr>
            <a:spLocks noGrp="1"/>
          </p:cNvSpPr>
          <p:nvPr>
            <p:ph type="sldNum" sz="quarter" idx="5"/>
          </p:nvPr>
        </p:nvSpPr>
        <p:spPr/>
        <p:txBody>
          <a:bodyPr/>
          <a:lstStyle/>
          <a:p>
            <a:fld id="{16D85358-D601-7D46-9F3D-398F8A79E014}" type="slidenum">
              <a:rPr lang="en-US" smtClean="0"/>
              <a:t>14</a:t>
            </a:fld>
            <a:endParaRPr lang="en-US"/>
          </a:p>
        </p:txBody>
      </p:sp>
    </p:spTree>
    <p:extLst>
      <p:ext uri="{BB962C8B-B14F-4D97-AF65-F5344CB8AC3E}">
        <p14:creationId xmlns:p14="http://schemas.microsoft.com/office/powerpoint/2010/main" val="173277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796A-BC2C-589E-0A3A-93B11890D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D3D98-4119-D220-9563-3FA648B9D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DFA1E-555E-1179-4DEE-5F0C0E93EC2B}"/>
              </a:ext>
            </a:extLst>
          </p:cNvPr>
          <p:cNvSpPr>
            <a:spLocks noGrp="1"/>
          </p:cNvSpPr>
          <p:nvPr>
            <p:ph type="body" idx="1"/>
          </p:nvPr>
        </p:nvSpPr>
        <p:spPr/>
        <p:txBody>
          <a:bodyPr/>
          <a:lstStyle/>
          <a:p>
            <a:r>
              <a:rPr lang="en-US" b="1" i="0" dirty="0">
                <a:solidFill>
                  <a:srgbClr val="373A3C"/>
                </a:solidFill>
                <a:effectLst/>
                <a:latin typeface="Work Sans" pitchFamily="2" charset="0"/>
              </a:rPr>
              <a:t>Idea Pitches (45 min)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During the pitches: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Keep the time limit to a maximum of one minute for each pitch. Questions are allowed after the pitches, but keep them to a minimum.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After the pitches: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all of the pitches, Mentors will review judging sheets to review scores and narrow down to the top two to three </a:t>
            </a:r>
            <a:r>
              <a:rPr lang="en-US" sz="1200" b="0" i="0" u="none" strike="noStrike" kern="1200" dirty="0">
                <a:solidFill>
                  <a:schemeClr val="tx1"/>
                </a:solidFill>
                <a:effectLst/>
                <a:latin typeface="+mn-lt"/>
                <a:ea typeface="+mn-ea"/>
                <a:cs typeface="+mn-cs"/>
              </a:rPr>
              <a:t>products</a:t>
            </a:r>
            <a:r>
              <a:rPr lang="en-US"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determine the final idea, lead the group in an open pros and cons discussion about the top two to three chosen </a:t>
            </a:r>
            <a:r>
              <a:rPr lang="en-US" sz="1200" b="0" i="0" u="none" strike="noStrike" kern="1200" dirty="0">
                <a:solidFill>
                  <a:schemeClr val="tx1"/>
                </a:solidFill>
                <a:effectLst/>
                <a:latin typeface="+mn-lt"/>
                <a:ea typeface="+mn-ea"/>
                <a:cs typeface="+mn-cs"/>
              </a:rPr>
              <a:t>products</a:t>
            </a:r>
            <a:r>
              <a:rPr lang="en-US" sz="1200" b="0" i="0" kern="1200" dirty="0">
                <a:solidFill>
                  <a:schemeClr val="tx1"/>
                </a:solidFill>
                <a:effectLst/>
                <a:latin typeface="+mn-lt"/>
                <a:ea typeface="+mn-ea"/>
                <a:cs typeface="+mn-cs"/>
              </a:rPr>
              <a:t>/services. This will allow them to explore in more detail the viability of the product/service and identify potential challenges.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Once the discussion is done, the group can do a show of hands for the </a:t>
            </a:r>
            <a:r>
              <a:rPr lang="en-US" sz="1200" b="0" i="0" u="none" strike="noStrike" kern="1200" dirty="0">
                <a:solidFill>
                  <a:schemeClr val="tx1"/>
                </a:solidFill>
                <a:effectLst/>
                <a:latin typeface="+mn-lt"/>
                <a:ea typeface="+mn-ea"/>
                <a:cs typeface="+mn-cs"/>
              </a:rPr>
              <a:t>products</a:t>
            </a:r>
            <a:r>
              <a:rPr lang="en-US" sz="1200" b="0" i="0" kern="1200" dirty="0">
                <a:solidFill>
                  <a:schemeClr val="tx1"/>
                </a:solidFill>
                <a:effectLst/>
                <a:latin typeface="+mn-lt"/>
                <a:ea typeface="+mn-ea"/>
                <a:cs typeface="+mn-cs"/>
              </a:rPr>
              <a:t>/services or judge again using another method.</a:t>
            </a:r>
          </a:p>
          <a:p>
            <a:endParaRPr lang="en-US" dirty="0">
              <a:cs typeface="Calibri"/>
            </a:endParaRPr>
          </a:p>
          <a:p>
            <a:endParaRPr lang="en-US" dirty="0">
              <a:cs typeface="Calibri"/>
            </a:endParaRPr>
          </a:p>
          <a:p>
            <a:endParaRPr lang="en-US" dirty="0"/>
          </a:p>
        </p:txBody>
      </p:sp>
      <p:sp>
        <p:nvSpPr>
          <p:cNvPr id="4" name="Slide Number Placeholder 3">
            <a:extLst>
              <a:ext uri="{FF2B5EF4-FFF2-40B4-BE49-F238E27FC236}">
                <a16:creationId xmlns:a16="http://schemas.microsoft.com/office/drawing/2014/main" id="{DB4CFCDE-5F60-2288-B80E-FDE59E704EB5}"/>
              </a:ext>
            </a:extLst>
          </p:cNvPr>
          <p:cNvSpPr>
            <a:spLocks noGrp="1"/>
          </p:cNvSpPr>
          <p:nvPr>
            <p:ph type="sldNum" sz="quarter" idx="5"/>
          </p:nvPr>
        </p:nvSpPr>
        <p:spPr/>
        <p:txBody>
          <a:bodyPr/>
          <a:lstStyle/>
          <a:p>
            <a:fld id="{16D85358-D601-7D46-9F3D-398F8A79E014}" type="slidenum">
              <a:rPr lang="en-US" smtClean="0"/>
              <a:t>15</a:t>
            </a:fld>
            <a:endParaRPr lang="en-US"/>
          </a:p>
        </p:txBody>
      </p:sp>
    </p:spTree>
    <p:extLst>
      <p:ext uri="{BB962C8B-B14F-4D97-AF65-F5344CB8AC3E}">
        <p14:creationId xmlns:p14="http://schemas.microsoft.com/office/powerpoint/2010/main" val="445466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285F74"/>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4" name="Title 10">
            <a:extLst>
              <a:ext uri="{FF2B5EF4-FFF2-40B4-BE49-F238E27FC236}">
                <a16:creationId xmlns:a16="http://schemas.microsoft.com/office/drawing/2014/main" id="{49A8F688-ABE2-054B-9EE6-AAB2E2ABBDCC}"/>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
        <p:nvSpPr>
          <p:cNvPr id="5" name="Text Placeholder 12">
            <a:extLst>
              <a:ext uri="{FF2B5EF4-FFF2-40B4-BE49-F238E27FC236}">
                <a16:creationId xmlns:a16="http://schemas.microsoft.com/office/drawing/2014/main" id="{3E702300-2594-1644-AC79-9839139BBFD7}"/>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313957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
        <p:nvSpPr>
          <p:cNvPr id="11" name="Text Placeholder 12">
            <a:extLst>
              <a:ext uri="{FF2B5EF4-FFF2-40B4-BE49-F238E27FC236}">
                <a16:creationId xmlns:a16="http://schemas.microsoft.com/office/drawing/2014/main" id="{37490AB7-3679-0C9A-994B-55BDB0BC6BE3}"/>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A6576D48-A798-7969-B577-62BA4963A57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10011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8D208BFE-CDD0-CE01-1EBC-4DCCDC4674A0}"/>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B943D214-9729-1A9C-ECA5-3EEB7E035581}"/>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45486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
        <p:nvSpPr>
          <p:cNvPr id="11" name="Text Placeholder 12">
            <a:extLst>
              <a:ext uri="{FF2B5EF4-FFF2-40B4-BE49-F238E27FC236}">
                <a16:creationId xmlns:a16="http://schemas.microsoft.com/office/drawing/2014/main" id="{88B6F37E-35E0-8810-3F1D-92237B4A636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768EE3E6-E0CA-07FE-35F3-E8797FEBF61B}"/>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1760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3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8B22BC52-3518-70E8-32AD-DB4AA1CFE1C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39BA2CBB-3015-C37C-E8D2-D55554E9218C}"/>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4255626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4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36D90E75-0AF9-24B6-624B-56257C74489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FD192B4A-1ABB-5166-B8F2-F13FD3F0A650}"/>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1F1EE5AB-600B-2F52-21C2-E568D0B1076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1530676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A734D38A-EAE0-BA42-A326-FAB56B5347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9E8A499D-4F6C-AEB3-986F-79D0780DCB21}"/>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7966AF4A-EFF2-A26A-22EF-6C7F49AE897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61100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F06AF4E3-B8F1-07D1-168D-3153AA41F05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36CE66C1-D76A-182B-8BFD-FD5731E1D3DD}"/>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8" name="Graphic 7">
            <a:extLst>
              <a:ext uri="{FF2B5EF4-FFF2-40B4-BE49-F238E27FC236}">
                <a16:creationId xmlns:a16="http://schemas.microsoft.com/office/drawing/2014/main" id="{9A770CBC-1DC8-6171-B94B-2884CBA23E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2209755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1BFBFA4D-C84B-E445-8D45-DA568C7253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73F78AF7-865C-2CDB-9008-4BA42278337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4715DBA8-9F9C-BBE2-069C-A997D58744C8}"/>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040616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2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5A36B0D2-076B-6C7B-4992-3B5B0EBC179A}"/>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41C0AB5A-75BE-5E3A-7128-20AD485578B9}"/>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E17C8D75-3B64-F0AD-1E36-31F291E8F2C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903534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2B346D8C-600C-4B43-BAF5-361A3219A5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63D5B8A1-1F5B-F183-7F63-0EE99DC1E744}"/>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A1888FC-F9DB-9D56-2A3B-1648E920FF6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291117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663B-897F-36B2-7357-0A717196EE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717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0" name="Text Placeholder 12">
            <a:extLst>
              <a:ext uri="{FF2B5EF4-FFF2-40B4-BE49-F238E27FC236}">
                <a16:creationId xmlns:a16="http://schemas.microsoft.com/office/drawing/2014/main" id="{E63BD2E8-8758-340F-0C88-A88540518AE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F112F5F-9231-0914-12D0-91F366503C5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D906A3E2-F040-965A-5296-D5B6114A81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343385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5_Custom Layout">
    <p:bg>
      <p:bgPr>
        <a:solidFill>
          <a:srgbClr val="285F74"/>
        </a:solidFill>
        <a:effectLst/>
      </p:bgPr>
    </p:bg>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424A63F0-BD65-3741-25BF-37FC453212BF}"/>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pic>
        <p:nvPicPr>
          <p:cNvPr id="4" name="Graphic 3">
            <a:extLst>
              <a:ext uri="{FF2B5EF4-FFF2-40B4-BE49-F238E27FC236}">
                <a16:creationId xmlns:a16="http://schemas.microsoft.com/office/drawing/2014/main" id="{B4843AE7-9F15-240C-1CDA-948CAC6DC04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
        <p:nvSpPr>
          <p:cNvPr id="5" name="Text Placeholder 12">
            <a:extLst>
              <a:ext uri="{FF2B5EF4-FFF2-40B4-BE49-F238E27FC236}">
                <a16:creationId xmlns:a16="http://schemas.microsoft.com/office/drawing/2014/main" id="{C4D84B0C-947B-EB05-0F37-FE42F301492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2131361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bg>
      <p:bgPr>
        <a:solidFill>
          <a:srgbClr val="00A0AF"/>
        </a:solidFill>
        <a:effectLst/>
      </p:bgPr>
    </p:bg>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285DDF97-3412-B39C-9B04-22AAA6A75CC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33E743D7-49EB-0CDF-E35E-E6627B96892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0" name="Graphic 9">
            <a:extLst>
              <a:ext uri="{FF2B5EF4-FFF2-40B4-BE49-F238E27FC236}">
                <a16:creationId xmlns:a16="http://schemas.microsoft.com/office/drawing/2014/main" id="{B4A9BFCD-DC6F-A729-EBED-31BE4F11EAF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236654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rgbClr val="22404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B1F5509F-FD5B-C545-E977-A4BD9430D5A2}"/>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E6AA37B9-0CF3-EB27-2EAC-54954542308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B7EE5915-1D11-98E9-B254-159F1D19BA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916469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1">
    <p:bg>
      <p:bgPr>
        <a:solidFill>
          <a:srgbClr val="00763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CE9B64A6-1625-6C96-2F53-92E6ED02E63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D7670AF8-12F8-DCE4-011D-9FAC44539C1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EF4737E8-5427-9414-9B1D-D57E43C93A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6405640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28708B"/>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93A04561-1103-432E-9EAF-C4F152B65089}"/>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58D4296A-7CA2-A9B0-B51C-3A238F13295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44A05B32-1186-7747-CD99-4AB74F9EC96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194655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008B9C"/>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EDB5222F-73B5-5B98-9188-3A83F6A8549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8C198C62-A8AF-FAA3-548F-21C78852E25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0CA65ECE-1C2D-7A20-1BC7-E8CB217E8A8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3207222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Custom Layout">
    <p:bg>
      <p:bgPr>
        <a:solidFill>
          <a:srgbClr val="99D9DF"/>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B906BC3-6D2A-1FB0-3033-154DF56134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2540" y="2271498"/>
            <a:ext cx="3374079" cy="4152717"/>
          </a:xfrm>
          <a:prstGeom prst="rect">
            <a:avLst/>
          </a:prstGeom>
        </p:spPr>
      </p:pic>
      <p:sp>
        <p:nvSpPr>
          <p:cNvPr id="5" name="Title 8">
            <a:extLst>
              <a:ext uri="{FF2B5EF4-FFF2-40B4-BE49-F238E27FC236}">
                <a16:creationId xmlns:a16="http://schemas.microsoft.com/office/drawing/2014/main" id="{348D27A5-565B-1D67-63BF-DFA017975155}"/>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09AF7653-5EB6-497B-5869-1D5120CBA783}"/>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108410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rgbClr val="8FC440"/>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81F89483-5940-ADE0-61FD-6D7DD91C40D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BB2EF260-ACF1-9137-BEDE-5CFB837C3177}"/>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9610F41B-58EC-39F9-4FE8-66A80333BC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793849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7346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00A0A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DB46E251-E0DB-149F-49A3-A4684297942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985300FD-0582-590B-94B2-72A10E888E18}"/>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939795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9_Custom Layou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970D9F-35B9-7BEC-30C5-B4B6110141EA}"/>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dirty="0"/>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dirty="0"/>
              <a:t>Bullet</a:t>
            </a:r>
          </a:p>
          <a:p>
            <a:pPr lvl="0"/>
            <a:r>
              <a:rPr lang="en-US" dirty="0"/>
              <a:t>Bullet</a:t>
            </a:r>
          </a:p>
          <a:p>
            <a:pPr lvl="0"/>
            <a:r>
              <a:rPr lang="en-US" dirty="0"/>
              <a:t>Bullet</a:t>
            </a:r>
          </a:p>
          <a:p>
            <a:pPr lvl="0"/>
            <a:endParaRPr lang="en-US" dirty="0"/>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7724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0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1FC03-BAE8-08F8-C03C-D7069F68E35D}"/>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dirty="0"/>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dirty="0"/>
              <a:t>Bullet</a:t>
            </a:r>
          </a:p>
          <a:p>
            <a:pPr lvl="0"/>
            <a:r>
              <a:rPr lang="en-US" dirty="0"/>
              <a:t>Bullet</a:t>
            </a:r>
          </a:p>
          <a:p>
            <a:pPr lvl="0"/>
            <a:r>
              <a:rPr lang="en-US" dirty="0"/>
              <a:t>Bullet</a:t>
            </a:r>
          </a:p>
          <a:p>
            <a:pPr lvl="0"/>
            <a:endParaRPr lang="en-US" dirty="0"/>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014468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283716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7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0211E-2822-F6E4-9E47-8530169BBCF3}"/>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251108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_Custom Layou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F7D-3941-12DC-810F-C3DB800628DC}"/>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9161420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B342B9-65A1-2083-915F-DF26F9E20E09}"/>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1E6F3F-CC5A-17A2-AB27-2533E9676D68}"/>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C00F4D4D-234C-DC96-E45D-A35FF93EC2B5}"/>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3CC16D69-EAED-6E9D-70A8-6FD8E949D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5889374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4588DF-DD4D-296E-96AB-7D517E33A548}"/>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F0C53CEF-35DC-6A4A-11C9-A55FD77F09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F6ED634F-7A6F-0AC6-A4A3-56AD113C10D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E388729D-D91D-E69F-98C1-F3C79F7A0C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4269989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E7D934-1618-9801-03A7-4A110FB8EA52}"/>
              </a:ext>
            </a:extLst>
          </p:cNvPr>
          <p:cNvSpPr/>
          <p:nvPr userDrawn="1"/>
        </p:nvSpPr>
        <p:spPr>
          <a:xfrm>
            <a:off x="0" y="2"/>
            <a:ext cx="12192000"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6FF4003-049E-5A04-C140-B77410C89FA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D74C888C-8BD2-6411-3A89-C8BF49B09D11}"/>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1AB92089-88D7-430E-BB38-7DDABB20C5E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1814848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6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81B9CB-EB68-69E6-E692-6DA920C2BFDA}"/>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EE09B8-B0BA-DB7B-EAFF-8A561969FA0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0707B934-FFD3-B316-41DB-77161F21FE72}"/>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78F9B069-2707-4187-1827-09471AC7675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6345" y="693864"/>
            <a:ext cx="497491" cy="612297"/>
          </a:xfrm>
          <a:prstGeom prst="rect">
            <a:avLst/>
          </a:prstGeom>
        </p:spPr>
      </p:pic>
    </p:spTree>
    <p:extLst>
      <p:ext uri="{BB962C8B-B14F-4D97-AF65-F5344CB8AC3E}">
        <p14:creationId xmlns:p14="http://schemas.microsoft.com/office/powerpoint/2010/main" val="743653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bg1"/>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2" name="Rectangle 11">
            <a:extLst>
              <a:ext uri="{FF2B5EF4-FFF2-40B4-BE49-F238E27FC236}">
                <a16:creationId xmlns:a16="http://schemas.microsoft.com/office/drawing/2014/main" id="{E7242CD6-04C4-2567-F49F-5126DCB3CEE8}"/>
              </a:ext>
            </a:extLst>
          </p:cNvPr>
          <p:cNvSpPr/>
          <p:nvPr userDrawn="1"/>
        </p:nvSpPr>
        <p:spPr>
          <a:xfrm>
            <a:off x="5504686" y="2"/>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4" name="Title 8">
            <a:extLst>
              <a:ext uri="{FF2B5EF4-FFF2-40B4-BE49-F238E27FC236}">
                <a16:creationId xmlns:a16="http://schemas.microsoft.com/office/drawing/2014/main" id="{69A2698E-9B81-C284-B9BF-7E104E970ACC}"/>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06976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22404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6509D7F2-2F4F-57F9-E060-B1A34EBA2E14}"/>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F5FD8CB4-4811-AFEC-359E-1EDA61B8130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4910512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8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2353" y="-32677"/>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50"/>
            <a:ext cx="395211" cy="486414"/>
          </a:xfrm>
          <a:prstGeom prst="rect">
            <a:avLst/>
          </a:prstGeom>
        </p:spPr>
      </p:pic>
      <p:sp>
        <p:nvSpPr>
          <p:cNvPr id="8" name="Text Placeholder 12">
            <a:extLst>
              <a:ext uri="{FF2B5EF4-FFF2-40B4-BE49-F238E27FC236}">
                <a16:creationId xmlns:a16="http://schemas.microsoft.com/office/drawing/2014/main" id="{3C6D7603-93E3-4C7E-76CC-D2605E2E1B51}"/>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A80D8C5-48C5-A009-1000-746DA2532B19}"/>
              </a:ext>
            </a:extLst>
          </p:cNvPr>
          <p:cNvSpPr/>
          <p:nvPr userDrawn="1"/>
        </p:nvSpPr>
        <p:spPr>
          <a:xfrm>
            <a:off x="0" y="0"/>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2C27CD4-F690-5014-5264-2F97E2DAF81B}"/>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94514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DFBBF0AE-84AE-262E-63B0-27BABEE37615}"/>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2414940-C585-4B1B-903A-39CF55A54468}"/>
              </a:ext>
            </a:extLst>
          </p:cNvPr>
          <p:cNvSpPr/>
          <p:nvPr userDrawn="1"/>
        </p:nvSpPr>
        <p:spPr>
          <a:xfrm>
            <a:off x="5504686" y="2"/>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6F314FB-15C1-1BB2-8061-5A43FE39DCAE}"/>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304504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2" y="6230225"/>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975912C9-A6EC-920B-A06C-5A82D8083D3F}"/>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BA78C20-DFB6-A1A0-674A-4BB1BB0E2D55}"/>
              </a:ext>
            </a:extLst>
          </p:cNvPr>
          <p:cNvSpPr/>
          <p:nvPr userDrawn="1"/>
        </p:nvSpPr>
        <p:spPr>
          <a:xfrm>
            <a:off x="0" y="0"/>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BBF36415-7D3C-3C0B-A482-399EB5D0226E}"/>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21121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C895EB1E-6385-4CB4-3D6E-5BF831886BAF}"/>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273843D9-04BC-0FC4-D570-722DA9911E93}"/>
              </a:ext>
            </a:extLst>
          </p:cNvPr>
          <p:cNvSpPr/>
          <p:nvPr userDrawn="1"/>
        </p:nvSpPr>
        <p:spPr>
          <a:xfrm>
            <a:off x="5504686" y="2"/>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9887C384-34E8-F674-EA6A-5CA2BB72B7A2}"/>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914540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9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715888"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38667" y="6230225"/>
            <a:ext cx="395211" cy="486414"/>
          </a:xfrm>
          <a:prstGeom prst="rect">
            <a:avLst/>
          </a:prstGeom>
        </p:spPr>
      </p:pic>
      <p:sp>
        <p:nvSpPr>
          <p:cNvPr id="8" name="Text Placeholder 12">
            <a:extLst>
              <a:ext uri="{FF2B5EF4-FFF2-40B4-BE49-F238E27FC236}">
                <a16:creationId xmlns:a16="http://schemas.microsoft.com/office/drawing/2014/main" id="{9C441163-68C0-FE4B-D6D1-9611D8E95589}"/>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8B94111-AB34-BC9B-07DF-76665EE90CE0}"/>
              </a:ext>
            </a:extLst>
          </p:cNvPr>
          <p:cNvSpPr/>
          <p:nvPr userDrawn="1"/>
        </p:nvSpPr>
        <p:spPr>
          <a:xfrm>
            <a:off x="0" y="0"/>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000F7503-EE76-2F57-D80C-96B0DA0B0158}"/>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102615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AE83672A-8A2F-2AC5-1276-B97883B42826}"/>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4CAAFDA8-08CC-93E1-76AD-82149E75BFA5}"/>
              </a:ext>
            </a:extLst>
          </p:cNvPr>
          <p:cNvSpPr/>
          <p:nvPr userDrawn="1"/>
        </p:nvSpPr>
        <p:spPr>
          <a:xfrm>
            <a:off x="5504686" y="2"/>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5643C1F2-F0C7-59BD-955F-63A59D383386}"/>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742316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1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3267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46"/>
            <a:ext cx="395211" cy="486414"/>
          </a:xfrm>
          <a:prstGeom prst="rect">
            <a:avLst/>
          </a:prstGeom>
        </p:spPr>
      </p:pic>
      <p:sp>
        <p:nvSpPr>
          <p:cNvPr id="11" name="Text Placeholder 12">
            <a:extLst>
              <a:ext uri="{FF2B5EF4-FFF2-40B4-BE49-F238E27FC236}">
                <a16:creationId xmlns:a16="http://schemas.microsoft.com/office/drawing/2014/main" id="{61E154DA-5E82-DD10-8840-60E3760D994B}"/>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2" name="Rectangle 11">
            <a:extLst>
              <a:ext uri="{FF2B5EF4-FFF2-40B4-BE49-F238E27FC236}">
                <a16:creationId xmlns:a16="http://schemas.microsoft.com/office/drawing/2014/main" id="{927EC437-D42B-620B-CECC-09E35884FF18}"/>
              </a:ext>
            </a:extLst>
          </p:cNvPr>
          <p:cNvSpPr/>
          <p:nvPr userDrawn="1"/>
        </p:nvSpPr>
        <p:spPr>
          <a:xfrm>
            <a:off x="0" y="0"/>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6" name="Title 8">
            <a:extLst>
              <a:ext uri="{FF2B5EF4-FFF2-40B4-BE49-F238E27FC236}">
                <a16:creationId xmlns:a16="http://schemas.microsoft.com/office/drawing/2014/main" id="{D53B0891-4617-0F4B-C8BF-BD93123DCD87}"/>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9818346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3F3CAE27-71EA-48AB-DF10-D9F55DD4BB68}"/>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6B896A0-C008-4342-DA06-B76690010D93}"/>
              </a:ext>
            </a:extLst>
          </p:cNvPr>
          <p:cNvSpPr/>
          <p:nvPr userDrawn="1"/>
        </p:nvSpPr>
        <p:spPr>
          <a:xfrm>
            <a:off x="5504686" y="2"/>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3EBDE2A-05E6-A0BC-20ED-BACA9DB76140}"/>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693861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2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230225"/>
            <a:ext cx="395211" cy="486414"/>
          </a:xfrm>
          <a:prstGeom prst="rect">
            <a:avLst/>
          </a:prstGeom>
        </p:spPr>
      </p:pic>
      <p:sp>
        <p:nvSpPr>
          <p:cNvPr id="18" name="Text Placeholder 12">
            <a:extLst>
              <a:ext uri="{FF2B5EF4-FFF2-40B4-BE49-F238E27FC236}">
                <a16:creationId xmlns:a16="http://schemas.microsoft.com/office/drawing/2014/main" id="{5FCC12C0-D464-651F-3E29-EFAB98AC4E44}"/>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9" name="Rectangle 18">
            <a:extLst>
              <a:ext uri="{FF2B5EF4-FFF2-40B4-BE49-F238E27FC236}">
                <a16:creationId xmlns:a16="http://schemas.microsoft.com/office/drawing/2014/main" id="{2275CF59-E330-3950-D290-53C59DFA11EE}"/>
              </a:ext>
            </a:extLst>
          </p:cNvPr>
          <p:cNvSpPr/>
          <p:nvPr userDrawn="1"/>
        </p:nvSpPr>
        <p:spPr>
          <a:xfrm>
            <a:off x="0" y="0"/>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20" name="Title 8">
            <a:extLst>
              <a:ext uri="{FF2B5EF4-FFF2-40B4-BE49-F238E27FC236}">
                <a16:creationId xmlns:a16="http://schemas.microsoft.com/office/drawing/2014/main" id="{456E3D6A-E8C1-5276-84E9-1DE2C24B881C}"/>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55458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85F74"/>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C28E7E2-FFC0-7A18-D5D6-D6DB163E72B9}"/>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8" name="Rectangle 7">
            <a:extLst>
              <a:ext uri="{FF2B5EF4-FFF2-40B4-BE49-F238E27FC236}">
                <a16:creationId xmlns:a16="http://schemas.microsoft.com/office/drawing/2014/main" id="{AEB70D64-867F-8C83-05D7-90CD0B49E5D9}"/>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D8FAA974-D91E-D798-018F-170F91810846}"/>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8D1C8BB0-9196-165E-EF6A-53426F103B7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819054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99D9D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F349D823-E3AC-7025-6870-C6A4A4B4B950}"/>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3FF93BB-8726-446C-6B61-ADF8C8A23BF5}"/>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4211560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0AF"/>
        </a:solidFill>
        <a:effectLst/>
      </p:bgPr>
    </p:bg>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ACCDBDAD-CAFE-60FD-747B-C3CA20479CD3}"/>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B1CD2932-DD29-3C81-1322-D0003E7C3871}"/>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8" name="Title 8">
            <a:extLst>
              <a:ext uri="{FF2B5EF4-FFF2-40B4-BE49-F238E27FC236}">
                <a16:creationId xmlns:a16="http://schemas.microsoft.com/office/drawing/2014/main" id="{E84BDBB0-1B94-9B0C-72D8-8B22532428B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C3AAE460-6668-DF2E-A01C-78F0ABE77E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59100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285F74"/>
        </a:solidFill>
        <a:effectLst/>
      </p:bgPr>
    </p:bg>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FE60DA0D-29CA-CF63-9474-00C8F9AB7D5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0" name="Rectangle 9">
            <a:extLst>
              <a:ext uri="{FF2B5EF4-FFF2-40B4-BE49-F238E27FC236}">
                <a16:creationId xmlns:a16="http://schemas.microsoft.com/office/drawing/2014/main" id="{8F073299-465E-241F-14CD-8E377DA645A5}"/>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F0AFCEF-1419-BAC5-D25C-CF97C62CD8DE}"/>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6" name="Graphic 5">
            <a:extLst>
              <a:ext uri="{FF2B5EF4-FFF2-40B4-BE49-F238E27FC236}">
                <a16:creationId xmlns:a16="http://schemas.microsoft.com/office/drawing/2014/main" id="{E53D6AB6-7430-C747-8928-F34B4FAA43C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2" y="683159"/>
            <a:ext cx="505405" cy="622038"/>
          </a:xfrm>
          <a:prstGeom prst="rect">
            <a:avLst/>
          </a:prstGeom>
        </p:spPr>
      </p:pic>
    </p:spTree>
    <p:extLst>
      <p:ext uri="{BB962C8B-B14F-4D97-AF65-F5344CB8AC3E}">
        <p14:creationId xmlns:p14="http://schemas.microsoft.com/office/powerpoint/2010/main" val="3893778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008B9C"/>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75DBCA35-BE0C-8ED0-3517-DCA869CF49F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A5EB846D-73C8-AB9F-505D-7D0A61227B9A}"/>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369DD91F-6E82-823A-E47B-E74518C9B8C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44677F99-5615-965F-81E9-592E2C626B6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8483413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A0AF"/>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0E77B758-7CAA-1576-6EF8-E7E4339EA407}"/>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3D034206-101B-60AC-9128-F1179B1838F7}"/>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18BA5573-DEF4-DF20-0641-2BF20859946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2" name="Graphic 11">
            <a:extLst>
              <a:ext uri="{FF2B5EF4-FFF2-40B4-BE49-F238E27FC236}">
                <a16:creationId xmlns:a16="http://schemas.microsoft.com/office/drawing/2014/main" id="{5060DFC1-17FD-9511-0964-2B851D8635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681638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00C0CA"/>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AEBDA2D6-712C-3970-0D06-BC9F67C74230}"/>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39FD8A43-425C-CD67-4114-AB2E79994F6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93F14C2A-78FA-9E2A-616E-F4B1C81E97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745F0B3D-0401-4765-D11E-F0938B614C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50426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99D9DF"/>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D1797A30-BC3D-0086-766F-B29BE909DA86}"/>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931B45FD-6F02-CBC6-B7F8-0633ED34F1BB}"/>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81507F49-9DF7-022B-62BE-54ABE9413E73}"/>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E0DA3FE1-B193-7965-3D79-9E4A002C900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919890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8FC440"/>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97742CB5-CE98-20BA-DE73-6D3D998E913A}"/>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E10B01BD-29F1-74A4-094F-8598F4A890C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16FC1FC2-7E1C-B468-161A-C6DBE12C0D4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68CEF8AA-657F-22CB-49C7-B9227FA40B9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620533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C73A1-793B-0B79-2CF2-12F129059F0A}"/>
              </a:ext>
            </a:extLst>
          </p:cNvPr>
          <p:cNvPicPr>
            <a:picLocks noChangeAspect="1"/>
          </p:cNvPicPr>
          <p:nvPr userDrawn="1"/>
        </p:nvPicPr>
        <p:blipFill rotWithShape="1">
          <a:blip r:embed="rId2"/>
          <a:srcRect b="20462"/>
          <a:stretch/>
        </p:blipFill>
        <p:spPr>
          <a:xfrm>
            <a:off x="0" y="-788678"/>
            <a:ext cx="12192000" cy="7646678"/>
          </a:xfrm>
          <a:prstGeom prst="rect">
            <a:avLst/>
          </a:prstGeom>
        </p:spPr>
      </p:pic>
      <p:pic>
        <p:nvPicPr>
          <p:cNvPr id="9" name="Graphic 8">
            <a:extLst>
              <a:ext uri="{FF2B5EF4-FFF2-40B4-BE49-F238E27FC236}">
                <a16:creationId xmlns:a16="http://schemas.microsoft.com/office/drawing/2014/main" id="{5BC8B8DB-DEEE-9408-C878-D26E00EFB11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2" name="Text Placeholder 12">
            <a:extLst>
              <a:ext uri="{FF2B5EF4-FFF2-40B4-BE49-F238E27FC236}">
                <a16:creationId xmlns:a16="http://schemas.microsoft.com/office/drawing/2014/main" id="{063784A4-6D58-0950-C05F-925315C83158}"/>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025587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349D72-DDA3-23F3-37AE-176D4F5AFE4F}"/>
              </a:ext>
            </a:extLst>
          </p:cNvPr>
          <p:cNvPicPr>
            <a:picLocks noChangeAspect="1"/>
          </p:cNvPicPr>
          <p:nvPr userDrawn="1"/>
        </p:nvPicPr>
        <p:blipFill rotWithShape="1">
          <a:blip r:embed="rId2"/>
          <a:srcRect t="-1" b="26798"/>
          <a:stretch/>
        </p:blipFill>
        <p:spPr>
          <a:xfrm>
            <a:off x="0" y="-116798"/>
            <a:ext cx="12192000" cy="6974798"/>
          </a:xfrm>
          <a:prstGeom prst="rect">
            <a:avLst/>
          </a:prstGeom>
        </p:spPr>
      </p:pic>
      <p:pic>
        <p:nvPicPr>
          <p:cNvPr id="11" name="Graphic 10">
            <a:extLst>
              <a:ext uri="{FF2B5EF4-FFF2-40B4-BE49-F238E27FC236}">
                <a16:creationId xmlns:a16="http://schemas.microsoft.com/office/drawing/2014/main" id="{F0DAB90C-8FE5-C49C-7DC9-E7DCEEE260F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itle 8">
            <a:extLst>
              <a:ext uri="{FF2B5EF4-FFF2-40B4-BE49-F238E27FC236}">
                <a16:creationId xmlns:a16="http://schemas.microsoft.com/office/drawing/2014/main" id="{2A82030D-989F-848A-CC84-D1D618E8E92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42B0AE13-79A2-5EAE-4654-382C11217FAB}"/>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216117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172B7-0B26-49D6-7E34-DE2E7922A24B}"/>
              </a:ext>
            </a:extLst>
          </p:cNvPr>
          <p:cNvPicPr>
            <a:picLocks noChangeAspect="1"/>
          </p:cNvPicPr>
          <p:nvPr userDrawn="1"/>
        </p:nvPicPr>
        <p:blipFill rotWithShape="1">
          <a:blip r:embed="rId2"/>
          <a:srcRect l="8426" t="1" r="1" b="33645"/>
          <a:stretch/>
        </p:blipFill>
        <p:spPr>
          <a:xfrm>
            <a:off x="0" y="-228600"/>
            <a:ext cx="12420599" cy="7086599"/>
          </a:xfrm>
          <a:prstGeom prst="rect">
            <a:avLst/>
          </a:prstGeom>
        </p:spPr>
      </p:pic>
      <p:pic>
        <p:nvPicPr>
          <p:cNvPr id="9" name="Graphic 8">
            <a:extLst>
              <a:ext uri="{FF2B5EF4-FFF2-40B4-BE49-F238E27FC236}">
                <a16:creationId xmlns:a16="http://schemas.microsoft.com/office/drawing/2014/main" id="{0B7C546E-D011-6653-C103-9FFEEC6A034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6" name="Title 8">
            <a:extLst>
              <a:ext uri="{FF2B5EF4-FFF2-40B4-BE49-F238E27FC236}">
                <a16:creationId xmlns:a16="http://schemas.microsoft.com/office/drawing/2014/main" id="{4E5E3B19-AC81-6D0B-11A6-72C4A58FD09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62DD820B-FA35-0909-E33C-5573CBD7CDE2}"/>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3035265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28708B"/>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8" name="Text Placeholder 12">
            <a:extLst>
              <a:ext uri="{FF2B5EF4-FFF2-40B4-BE49-F238E27FC236}">
                <a16:creationId xmlns:a16="http://schemas.microsoft.com/office/drawing/2014/main" id="{BB3934C4-AA0B-4514-2105-8E9B1EC48A4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1C15B732-5BC1-9A9D-8DF6-0417AD96597D}"/>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3175744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11DE-EE5A-CF28-3F1D-9306714077F3}"/>
              </a:ext>
            </a:extLst>
          </p:cNvPr>
          <p:cNvPicPr>
            <a:picLocks noChangeAspect="1"/>
          </p:cNvPicPr>
          <p:nvPr userDrawn="1"/>
        </p:nvPicPr>
        <p:blipFill rotWithShape="1">
          <a:blip r:embed="rId2"/>
          <a:srcRect b="28525"/>
          <a:stretch/>
        </p:blipFill>
        <p:spPr>
          <a:xfrm>
            <a:off x="0" y="0"/>
            <a:ext cx="12192000" cy="6858000"/>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B9BE7DED-7DAD-9674-2365-DEACC72DD7E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ext Placeholder 12">
            <a:extLst>
              <a:ext uri="{FF2B5EF4-FFF2-40B4-BE49-F238E27FC236}">
                <a16:creationId xmlns:a16="http://schemas.microsoft.com/office/drawing/2014/main" id="{AB3C026F-5903-24A4-4366-A454A058299A}"/>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99438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008B9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A75FE57E-8241-F445-BD53-8BFE06082AAF}"/>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F450E2E-DE55-FAC2-92B9-66F01BA8724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543532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8FC44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628D04B0-657D-F2FA-8434-D7CB41ADA06B}"/>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5A0DA9C3-B5FC-74D0-BB2B-D8FADA008B51}"/>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695329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6" name="Title 8">
            <a:extLst>
              <a:ext uri="{FF2B5EF4-FFF2-40B4-BE49-F238E27FC236}">
                <a16:creationId xmlns:a16="http://schemas.microsoft.com/office/drawing/2014/main" id="{823D7DBA-FBB3-1B45-94F7-B9E3D2F24734}"/>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8" name="Text Placeholder 12">
            <a:extLst>
              <a:ext uri="{FF2B5EF4-FFF2-40B4-BE49-F238E27FC236}">
                <a16:creationId xmlns:a16="http://schemas.microsoft.com/office/drawing/2014/main" id="{A8C3EF08-F063-8933-6323-234C4D5A2C5F}"/>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907489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77873-0E55-BA42-B5AE-EDF8F75618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D0088B2-2D0C-574B-A04B-F6B199ED9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C235D5-DCB9-D449-960D-74D80EDFE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BDC78-0C2B-CA4C-98BD-3FDEC1F476F4}" type="datetimeFigureOut">
              <a:rPr lang="en-US" smtClean="0"/>
              <a:t>1/18/2026</a:t>
            </a:fld>
            <a:endParaRPr lang="en-US"/>
          </a:p>
        </p:txBody>
      </p:sp>
      <p:sp>
        <p:nvSpPr>
          <p:cNvPr id="5" name="Footer Placeholder 4">
            <a:extLst>
              <a:ext uri="{FF2B5EF4-FFF2-40B4-BE49-F238E27FC236}">
                <a16:creationId xmlns:a16="http://schemas.microsoft.com/office/drawing/2014/main" id="{3D30A7A1-BC3E-374F-B487-193703E97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0D4D1-57DD-1A4F-B322-0DAA9DD3A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A2423-F197-024F-A294-BA8F9B662EE4}" type="slidenum">
              <a:rPr lang="en-US" smtClean="0"/>
              <a:t>‹#›</a:t>
            </a:fld>
            <a:endParaRPr lang="en-US"/>
          </a:p>
        </p:txBody>
      </p:sp>
    </p:spTree>
    <p:extLst>
      <p:ext uri="{BB962C8B-B14F-4D97-AF65-F5344CB8AC3E}">
        <p14:creationId xmlns:p14="http://schemas.microsoft.com/office/powerpoint/2010/main" val="4232784330"/>
      </p:ext>
    </p:extLst>
  </p:cSld>
  <p:clrMap bg1="lt1" tx1="dk1" bg2="lt2" tx2="dk2" accent1="accent1" accent2="accent2" accent3="accent3" accent4="accent4" accent5="accent5" accent6="accent6" hlink="hlink" folHlink="folHlink"/>
  <p:sldLayoutIdLst>
    <p:sldLayoutId id="2147483697" r:id="rId1"/>
    <p:sldLayoutId id="2147483747" r:id="rId2"/>
    <p:sldLayoutId id="2147483661" r:id="rId3"/>
    <p:sldLayoutId id="2147483698" r:id="rId4"/>
    <p:sldLayoutId id="2147483733" r:id="rId5"/>
    <p:sldLayoutId id="2147483735" r:id="rId6"/>
    <p:sldLayoutId id="2147483696" r:id="rId7"/>
    <p:sldLayoutId id="2147483734" r:id="rId8"/>
    <p:sldLayoutId id="2147483712" r:id="rId9"/>
    <p:sldLayoutId id="2147483683" r:id="rId10"/>
    <p:sldLayoutId id="2147483684" r:id="rId11"/>
    <p:sldLayoutId id="2147483723" r:id="rId12"/>
    <p:sldLayoutId id="2147483736" r:id="rId13"/>
    <p:sldLayoutId id="2147483737" r:id="rId14"/>
    <p:sldLayoutId id="2147483685" r:id="rId15"/>
    <p:sldLayoutId id="2147483713" r:id="rId16"/>
    <p:sldLayoutId id="2147483687" r:id="rId17"/>
    <p:sldLayoutId id="2147483714" r:id="rId18"/>
    <p:sldLayoutId id="2147483671" r:id="rId19"/>
    <p:sldLayoutId id="2147483715" r:id="rId20"/>
    <p:sldLayoutId id="2147483738" r:id="rId21"/>
    <p:sldLayoutId id="2147483706" r:id="rId22"/>
    <p:sldLayoutId id="2147483705" r:id="rId23"/>
    <p:sldLayoutId id="2147483722" r:id="rId24"/>
    <p:sldLayoutId id="2147483710" r:id="rId25"/>
    <p:sldLayoutId id="2147483707" r:id="rId26"/>
    <p:sldLayoutId id="2147483720" r:id="rId27"/>
    <p:sldLayoutId id="2147483721" r:id="rId28"/>
    <p:sldLayoutId id="2147483678" r:id="rId29"/>
    <p:sldLayoutId id="2147483745" r:id="rId30"/>
    <p:sldLayoutId id="2147483746" r:id="rId31"/>
    <p:sldLayoutId id="2147483676" r:id="rId32"/>
    <p:sldLayoutId id="2147483743" r:id="rId33"/>
    <p:sldLayoutId id="2147483744" r:id="rId34"/>
    <p:sldLayoutId id="2147483677" r:id="rId35"/>
    <p:sldLayoutId id="2147483680" r:id="rId36"/>
    <p:sldLayoutId id="2147483681" r:id="rId37"/>
    <p:sldLayoutId id="2147483742" r:id="rId38"/>
    <p:sldLayoutId id="2147483690" r:id="rId39"/>
    <p:sldLayoutId id="2147483728" r:id="rId40"/>
    <p:sldLayoutId id="2147483689" r:id="rId41"/>
    <p:sldLayoutId id="2147483730" r:id="rId42"/>
    <p:sldLayoutId id="2147483691" r:id="rId43"/>
    <p:sldLayoutId id="2147483729" r:id="rId44"/>
    <p:sldLayoutId id="2147483693" r:id="rId45"/>
    <p:sldLayoutId id="2147483731" r:id="rId46"/>
    <p:sldLayoutId id="2147483694" r:id="rId47"/>
    <p:sldLayoutId id="2147483732" r:id="rId48"/>
    <p:sldLayoutId id="2147483650" r:id="rId49"/>
    <p:sldLayoutId id="2147483651" r:id="rId50"/>
    <p:sldLayoutId id="2147483653" r:id="rId51"/>
    <p:sldLayoutId id="2147483654" r:id="rId52"/>
    <p:sldLayoutId id="2147483741" r:id="rId53"/>
    <p:sldLayoutId id="2147483655" r:id="rId54"/>
    <p:sldLayoutId id="2147483656" r:id="rId55"/>
    <p:sldLayoutId id="2147483659" r:id="rId56"/>
    <p:sldLayoutId id="2147483724" r:id="rId57"/>
    <p:sldLayoutId id="2147483725" r:id="rId58"/>
    <p:sldLayoutId id="2147483726" r:id="rId59"/>
    <p:sldLayoutId id="2147483727" r:id="rId60"/>
  </p:sldLayoutIdLst>
  <p:txStyles>
    <p:title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Medium"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0.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4.jpeg"/><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9.xml"/><Relationship Id="rId10" Type="http://schemas.openxmlformats.org/officeDocument/2006/relationships/slide" Target="slide34.xml"/><Relationship Id="rId4" Type="http://schemas.openxmlformats.org/officeDocument/2006/relationships/slide" Target="slide3.xml"/><Relationship Id="rId9"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video" Target="https://www.youtube.com/embed/mMFk3-KULDU?feature=oembed" TargetMode="External"/><Relationship Id="rId6" Type="http://schemas.openxmlformats.org/officeDocument/2006/relationships/hyperlink" Target="https://www.youtube.com/watch?v=mMFk3-KULDU&amp;embeds_referring_euri=https%3A%2F%2Fhubblecontent.osi.office.net%2F&amp;source_ve_path=Mjg2NjY" TargetMode="External"/><Relationship Id="rId5" Type="http://schemas.openxmlformats.org/officeDocument/2006/relationships/image" Target="../media/image49.pn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1.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video" Target="https://www.youtube.com/embed/wlKP-BaC0jA?start=56&amp;feature=oembed" TargetMode="External"/><Relationship Id="rId6" Type="http://schemas.openxmlformats.org/officeDocument/2006/relationships/hyperlink" Target="https://www.youtube.com/watch?v=wlKP-BaC0jA" TargetMode="External"/><Relationship Id="rId5" Type="http://schemas.openxmlformats.org/officeDocument/2006/relationships/image" Target="../media/image49.png"/><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30.xml"/><Relationship Id="rId1" Type="http://schemas.openxmlformats.org/officeDocument/2006/relationships/video" Target="https://www.youtube.com/embed/QoAOzMTLP5s?feature=oembed" TargetMode="External"/><Relationship Id="rId5" Type="http://schemas.openxmlformats.org/officeDocument/2006/relationships/hyperlink" Target="https://www.youtube.com/watch?v=QoAOzMTLP5s" TargetMode="Externa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image" Target="../media/image64.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1.xml"/><Relationship Id="rId5" Type="http://schemas.openxmlformats.org/officeDocument/2006/relationships/image" Target="../media/image66.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1.xml"/><Relationship Id="rId5" Type="http://schemas.openxmlformats.org/officeDocument/2006/relationships/image" Target="../media/image68.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1.xml"/><Relationship Id="rId1" Type="http://schemas.openxmlformats.org/officeDocument/2006/relationships/video" Target="https://www.youtube.com/embed/cJ1NlIcduEQ?feature=oembed" TargetMode="Externa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hyperlink" Target="https://www.youtube.com/watch?v=cJ1NlIcduEQ"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1.xml"/><Relationship Id="rId5" Type="http://schemas.openxmlformats.org/officeDocument/2006/relationships/image" Target="../media/image71.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1.xml"/><Relationship Id="rId5" Type="http://schemas.openxmlformats.org/officeDocument/2006/relationships/image" Target="../media/image73.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1.xml"/><Relationship Id="rId5" Type="http://schemas.openxmlformats.org/officeDocument/2006/relationships/image" Target="../media/image75.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D2EDE-83D9-B6D9-13DB-566CC67A748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42612" r="14133"/>
          <a:stretch>
            <a:fillRect/>
          </a:stretch>
        </p:blipFill>
        <p:spPr>
          <a:xfrm>
            <a:off x="-1" y="1"/>
            <a:ext cx="12192001" cy="5834506"/>
          </a:xfrm>
          <a:prstGeom prst="rect">
            <a:avLst/>
          </a:prstGeom>
        </p:spPr>
      </p:pic>
      <p:sp>
        <p:nvSpPr>
          <p:cNvPr id="9" name="Rectangle 8">
            <a:extLst>
              <a:ext uri="{FF2B5EF4-FFF2-40B4-BE49-F238E27FC236}">
                <a16:creationId xmlns:a16="http://schemas.microsoft.com/office/drawing/2014/main" id="{BF2AC9EC-CBCA-20A8-E7DD-A64EA133CE6F}"/>
              </a:ext>
              <a:ext uri="{C183D7F6-B498-43B3-948B-1728B52AA6E4}">
                <adec:decorative xmlns:adec="http://schemas.microsoft.com/office/drawing/2017/decorative" val="1"/>
              </a:ext>
            </a:extLst>
          </p:cNvPr>
          <p:cNvSpPr/>
          <p:nvPr/>
        </p:nvSpPr>
        <p:spPr>
          <a:xfrm>
            <a:off x="-2" y="2450592"/>
            <a:ext cx="12192000" cy="4405835"/>
          </a:xfrm>
          <a:prstGeom prst="rect">
            <a:avLst/>
          </a:prstGeom>
          <a:solidFill>
            <a:srgbClr val="008B9C">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54360A-D327-7EC5-0770-B0C1EC12C53E}"/>
              </a:ext>
              <a:ext uri="{C183D7F6-B498-43B3-948B-1728B52AA6E4}">
                <adec:decorative xmlns:adec="http://schemas.microsoft.com/office/drawing/2017/decorative" val="1"/>
              </a:ext>
            </a:extLst>
          </p:cNvPr>
          <p:cNvSpPr/>
          <p:nvPr/>
        </p:nvSpPr>
        <p:spPr>
          <a:xfrm>
            <a:off x="0" y="2953512"/>
            <a:ext cx="12192000" cy="3904488"/>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5388F-8FD4-14B1-91A3-1F130D42A165}"/>
              </a:ext>
            </a:extLst>
          </p:cNvPr>
          <p:cNvSpPr>
            <a:spLocks noGrp="1"/>
          </p:cNvSpPr>
          <p:nvPr>
            <p:ph type="title"/>
          </p:nvPr>
        </p:nvSpPr>
        <p:spPr>
          <a:xfrm>
            <a:off x="838200" y="2788603"/>
            <a:ext cx="10515600" cy="1555115"/>
          </a:xfrm>
        </p:spPr>
        <p:txBody>
          <a:bodyPr>
            <a:normAutofit/>
          </a:bodyPr>
          <a:lstStyle/>
          <a:p>
            <a:pPr algn="ctr"/>
            <a:r>
              <a:rPr lang="en-US" sz="3600" dirty="0">
                <a:solidFill>
                  <a:srgbClr val="22404D"/>
                </a:solidFill>
                <a:latin typeface="Bierstadt" panose="020B0004020202020204" pitchFamily="34" charset="0"/>
              </a:rPr>
              <a:t>JA COMPANY PROGRAM</a:t>
            </a:r>
          </a:p>
        </p:txBody>
      </p:sp>
      <p:sp>
        <p:nvSpPr>
          <p:cNvPr id="8" name="Right Triangle 7">
            <a:extLst>
              <a:ext uri="{FF2B5EF4-FFF2-40B4-BE49-F238E27FC236}">
                <a16:creationId xmlns:a16="http://schemas.microsoft.com/office/drawing/2014/main" id="{2A8B00E3-68E1-EBEF-F91D-31F7BEDF428D}"/>
              </a:ext>
              <a:ext uri="{C183D7F6-B498-43B3-948B-1728B52AA6E4}">
                <adec:decorative xmlns:adec="http://schemas.microsoft.com/office/drawing/2017/decorative" val="1"/>
              </a:ext>
            </a:extLst>
          </p:cNvPr>
          <p:cNvSpPr/>
          <p:nvPr/>
        </p:nvSpPr>
        <p:spPr>
          <a:xfrm flipH="1">
            <a:off x="6355080" y="4791456"/>
            <a:ext cx="5836921" cy="2066544"/>
          </a:xfrm>
          <a:prstGeom prst="rtTriangle">
            <a:avLst/>
          </a:prstGeom>
          <a:solidFill>
            <a:srgbClr val="287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BE0868-F4F5-BF28-5824-8B7924AE3718}"/>
              </a:ext>
            </a:extLst>
          </p:cNvPr>
          <p:cNvSpPr/>
          <p:nvPr/>
        </p:nvSpPr>
        <p:spPr>
          <a:xfrm>
            <a:off x="1062225" y="4020009"/>
            <a:ext cx="10067543" cy="1323439"/>
          </a:xfrm>
          <a:prstGeom prst="rect">
            <a:avLst/>
          </a:prstGeom>
          <a:noFill/>
        </p:spPr>
        <p:txBody>
          <a:bodyPr wrap="square" lIns="91440" tIns="45720" rIns="91440" bIns="45720">
            <a:spAutoFit/>
          </a:bodyPr>
          <a:lstStyle/>
          <a:p>
            <a:pPr algn="ctr"/>
            <a:r>
              <a:rPr lang="en-US" sz="8000" b="1"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 2: UNITE</a:t>
            </a:r>
            <a:endParaRPr lang="en-US" sz="8000" b="1" cap="none" spc="0"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4" name="Title 1">
            <a:extLst>
              <a:ext uri="{FF2B5EF4-FFF2-40B4-BE49-F238E27FC236}">
                <a16:creationId xmlns:a16="http://schemas.microsoft.com/office/drawing/2014/main" id="{AD906103-400B-A178-C79C-796FA132F976}"/>
              </a:ext>
            </a:extLst>
          </p:cNvPr>
          <p:cNvSpPr txBox="1">
            <a:spLocks/>
          </p:cNvSpPr>
          <p:nvPr/>
        </p:nvSpPr>
        <p:spPr>
          <a:xfrm>
            <a:off x="838197" y="5129467"/>
            <a:ext cx="10515600" cy="1555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a:lstStyle>
          <a:p>
            <a:pPr algn="ctr"/>
            <a:r>
              <a:rPr lang="en-US" dirty="0">
                <a:solidFill>
                  <a:srgbClr val="22404D"/>
                </a:solidFill>
                <a:latin typeface="Bierstadt" panose="020B0004020202020204" pitchFamily="34" charset="0"/>
              </a:rPr>
              <a:t>WEEK 3</a:t>
            </a:r>
          </a:p>
        </p:txBody>
      </p:sp>
    </p:spTree>
    <p:extLst>
      <p:ext uri="{BB962C8B-B14F-4D97-AF65-F5344CB8AC3E}">
        <p14:creationId xmlns:p14="http://schemas.microsoft.com/office/powerpoint/2010/main" val="362202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55BD8-E8D8-CF45-97BB-A9491EEDF7BA}"/>
              </a:ext>
            </a:extLst>
          </p:cNvPr>
          <p:cNvSpPr>
            <a:spLocks noGrp="1"/>
          </p:cNvSpPr>
          <p:nvPr>
            <p:ph type="title"/>
          </p:nvPr>
        </p:nvSpPr>
        <p:spPr/>
        <p:txBody>
          <a:bodyPr/>
          <a:lstStyle/>
          <a:p>
            <a:r>
              <a:rPr lang="en-US" dirty="0"/>
              <a:t>Instructions</a:t>
            </a:r>
          </a:p>
        </p:txBody>
      </p:sp>
      <p:sp>
        <p:nvSpPr>
          <p:cNvPr id="3" name="Text Placeholder 2">
            <a:extLst>
              <a:ext uri="{FF2B5EF4-FFF2-40B4-BE49-F238E27FC236}">
                <a16:creationId xmlns:a16="http://schemas.microsoft.com/office/drawing/2014/main" id="{F5E8987A-1611-7D7C-15BC-34158846CC0A}"/>
              </a:ext>
            </a:extLst>
          </p:cNvPr>
          <p:cNvSpPr>
            <a:spLocks noGrp="1"/>
          </p:cNvSpPr>
          <p:nvPr>
            <p:ph type="body" sz="quarter" idx="12"/>
          </p:nvPr>
        </p:nvSpPr>
        <p:spPr>
          <a:xfrm>
            <a:off x="2251941" y="2220304"/>
            <a:ext cx="8898489" cy="4033586"/>
          </a:xfrm>
        </p:spPr>
        <p:txBody>
          <a:bodyPr vert="horz" lIns="91440" tIns="45720" rIns="91440" bIns="45720" rtlCol="0" anchor="t">
            <a:noAutofit/>
          </a:bodyPr>
          <a:lstStyle/>
          <a:p>
            <a:pPr marL="0" indent="0">
              <a:buNone/>
            </a:pPr>
            <a:r>
              <a:rPr lang="en-US" sz="2000" b="1" dirty="0"/>
              <a:t>THE CUSTOMER</a:t>
            </a:r>
          </a:p>
          <a:p>
            <a:r>
              <a:rPr lang="en-US" sz="1800" dirty="0">
                <a:latin typeface="Bierstadt"/>
                <a:ea typeface="Roboto"/>
              </a:rPr>
              <a:t>Half class is customers  </a:t>
            </a:r>
          </a:p>
          <a:p>
            <a:pPr marL="228600" indent="-228600">
              <a:buFont typeface="Arial" panose="020B0604020202020204" pitchFamily="34" charset="0"/>
              <a:buAutoNum type="arabicPeriod"/>
            </a:pPr>
            <a:endParaRPr lang="en-US" sz="2000" dirty="0"/>
          </a:p>
          <a:p>
            <a:pPr marL="0" indent="0">
              <a:buNone/>
            </a:pPr>
            <a:r>
              <a:rPr lang="en-US" sz="2000" b="1" dirty="0"/>
              <a:t>THE PITCHERS</a:t>
            </a:r>
          </a:p>
          <a:p>
            <a:r>
              <a:rPr lang="en-US" sz="1800" dirty="0">
                <a:latin typeface="Bierstadt"/>
                <a:ea typeface="Roboto"/>
              </a:rPr>
              <a:t>Half class is pitchers.</a:t>
            </a:r>
            <a:endParaRPr lang="en-US" sz="1800" dirty="0"/>
          </a:p>
          <a:p>
            <a:r>
              <a:rPr lang="en-US" sz="1800" dirty="0">
                <a:latin typeface="Bierstadt"/>
                <a:ea typeface="Roboto"/>
              </a:rPr>
              <a:t>Split into groups</a:t>
            </a:r>
          </a:p>
          <a:p>
            <a:r>
              <a:rPr lang="en-US" sz="1800" dirty="0">
                <a:latin typeface="Bierstadt"/>
                <a:ea typeface="Roboto"/>
              </a:rPr>
              <a:t>Pitcher present product to customers</a:t>
            </a:r>
            <a:endParaRPr lang="en-US" sz="1800" dirty="0"/>
          </a:p>
          <a:p>
            <a:pPr marL="0" indent="0">
              <a:buNone/>
            </a:pPr>
            <a:endParaRPr lang="en-US" sz="2000" dirty="0"/>
          </a:p>
          <a:p>
            <a:pPr marL="0" indent="0">
              <a:buNone/>
            </a:pPr>
            <a:r>
              <a:rPr lang="en-US" sz="2000" b="1" dirty="0"/>
              <a:t>THE WINNER</a:t>
            </a:r>
          </a:p>
          <a:p>
            <a:r>
              <a:rPr lang="en-US" sz="1800" dirty="0">
                <a:latin typeface="Bierstadt"/>
                <a:ea typeface="Roboto"/>
              </a:rPr>
              <a:t>After everyone has pitched their products, the customers decide which product he or she wants to purchase. This group is the winner. Roles then swap.</a:t>
            </a:r>
          </a:p>
        </p:txBody>
      </p:sp>
      <p:pic>
        <p:nvPicPr>
          <p:cNvPr id="5" name="Picture 4">
            <a:extLst>
              <a:ext uri="{FF2B5EF4-FFF2-40B4-BE49-F238E27FC236}">
                <a16:creationId xmlns:a16="http://schemas.microsoft.com/office/drawing/2014/main" id="{4390A7CF-3990-8A83-3CCF-23F07BF173E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439" y="1804368"/>
            <a:ext cx="1714503" cy="1716027"/>
          </a:xfrm>
          <a:prstGeom prst="rect">
            <a:avLst/>
          </a:prstGeom>
        </p:spPr>
      </p:pic>
      <p:pic>
        <p:nvPicPr>
          <p:cNvPr id="7" name="Picture 6">
            <a:extLst>
              <a:ext uri="{FF2B5EF4-FFF2-40B4-BE49-F238E27FC236}">
                <a16:creationId xmlns:a16="http://schemas.microsoft.com/office/drawing/2014/main" id="{7FAE7AF8-8F29-68A0-B72E-D1BD1C567DEE}"/>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676" y="3379083"/>
            <a:ext cx="1716027" cy="1716027"/>
          </a:xfrm>
          <a:prstGeom prst="rect">
            <a:avLst/>
          </a:prstGeom>
        </p:spPr>
      </p:pic>
      <p:pic>
        <p:nvPicPr>
          <p:cNvPr id="9" name="Picture 8">
            <a:extLst>
              <a:ext uri="{FF2B5EF4-FFF2-40B4-BE49-F238E27FC236}">
                <a16:creationId xmlns:a16="http://schemas.microsoft.com/office/drawing/2014/main" id="{31E0EC1D-495D-9C80-C03E-E9561FAADA9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7438" y="5069114"/>
            <a:ext cx="1714503" cy="1716027"/>
          </a:xfrm>
          <a:prstGeom prst="rect">
            <a:avLst/>
          </a:prstGeom>
        </p:spPr>
      </p:pic>
    </p:spTree>
    <p:extLst>
      <p:ext uri="{BB962C8B-B14F-4D97-AF65-F5344CB8AC3E}">
        <p14:creationId xmlns:p14="http://schemas.microsoft.com/office/powerpoint/2010/main" val="243797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94884-BA60-2EA4-9D65-C2DEDF61BB85}"/>
              </a:ext>
            </a:extLst>
          </p:cNvPr>
          <p:cNvSpPr>
            <a:spLocks noGrp="1"/>
          </p:cNvSpPr>
          <p:nvPr>
            <p:ph type="title"/>
          </p:nvPr>
        </p:nvSpPr>
        <p:spPr/>
        <p:txBody>
          <a:bodyPr/>
          <a:lstStyle/>
          <a:p>
            <a:r>
              <a:rPr lang="en-US" dirty="0">
                <a:latin typeface="Bierstadt"/>
              </a:rPr>
              <a:t>End of week 3</a:t>
            </a:r>
            <a:endParaRPr lang="en-US" dirty="0"/>
          </a:p>
        </p:txBody>
      </p:sp>
      <p:sp>
        <p:nvSpPr>
          <p:cNvPr id="3" name="Text Placeholder 2">
            <a:extLst>
              <a:ext uri="{FF2B5EF4-FFF2-40B4-BE49-F238E27FC236}">
                <a16:creationId xmlns:a16="http://schemas.microsoft.com/office/drawing/2014/main" id="{9A9017FF-C8C0-CD4C-0D89-A9B7BA733FFE}"/>
              </a:ext>
            </a:extLst>
          </p:cNvPr>
          <p:cNvSpPr>
            <a:spLocks noGrp="1"/>
          </p:cNvSpPr>
          <p:nvPr>
            <p:ph type="body" sz="quarter" idx="12"/>
          </p:nvPr>
        </p:nvSpPr>
        <p:spPr/>
        <p:txBody>
          <a:bodyPr/>
          <a:lstStyle/>
          <a:p>
            <a:endParaRPr lang="en-US"/>
          </a:p>
        </p:txBody>
      </p:sp>
      <p:pic>
        <p:nvPicPr>
          <p:cNvPr id="5" name="Picture 4" descr="A calculator with text&#10;&#10;AI-generated content may be incorrect.">
            <a:extLst>
              <a:ext uri="{FF2B5EF4-FFF2-40B4-BE49-F238E27FC236}">
                <a16:creationId xmlns:a16="http://schemas.microsoft.com/office/drawing/2014/main" id="{9357BF74-1C41-2F9C-C76F-1698AC4A09E9}"/>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1592" y="2183532"/>
            <a:ext cx="6234541" cy="4177430"/>
          </a:xfrm>
          <a:prstGeom prst="rect">
            <a:avLst/>
          </a:prstGeom>
        </p:spPr>
      </p:pic>
    </p:spTree>
    <p:extLst>
      <p:ext uri="{BB962C8B-B14F-4D97-AF65-F5344CB8AC3E}">
        <p14:creationId xmlns:p14="http://schemas.microsoft.com/office/powerpoint/2010/main" val="397836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5615-5680-DCAD-1765-16056715DA06}"/>
              </a:ext>
            </a:extLst>
          </p:cNvPr>
          <p:cNvSpPr>
            <a:spLocks noGrp="1"/>
          </p:cNvSpPr>
          <p:nvPr>
            <p:ph type="title"/>
          </p:nvPr>
        </p:nvSpPr>
        <p:spPr/>
        <p:txBody>
          <a:bodyPr/>
          <a:lstStyle/>
          <a:p>
            <a:r>
              <a:rPr lang="en-US" dirty="0">
                <a:latin typeface="Bierstadt"/>
              </a:rPr>
              <a:t>Start of week 4</a:t>
            </a:r>
            <a:endParaRPr lang="en-US" dirty="0"/>
          </a:p>
        </p:txBody>
      </p:sp>
      <p:sp>
        <p:nvSpPr>
          <p:cNvPr id="3" name="Text Placeholder 2">
            <a:extLst>
              <a:ext uri="{FF2B5EF4-FFF2-40B4-BE49-F238E27FC236}">
                <a16:creationId xmlns:a16="http://schemas.microsoft.com/office/drawing/2014/main" id="{E05D6B82-87BC-C349-5E3F-CEBEB19B3FF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151588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30A64-B844-8CFF-E636-C963EAEC0D29}"/>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1F60F6E6-65F0-4E39-9E31-5BBAD38354AF}"/>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7FD935B8-2587-F72F-1C4A-A02FE3194023}"/>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667004"/>
            <a:ext cx="6858000" cy="12192000"/>
          </a:xfrm>
          <a:prstGeom prst="rect">
            <a:avLst/>
          </a:prstGeom>
        </p:spPr>
      </p:pic>
      <p:sp>
        <p:nvSpPr>
          <p:cNvPr id="8" name="Right Triangle 7">
            <a:extLst>
              <a:ext uri="{FF2B5EF4-FFF2-40B4-BE49-F238E27FC236}">
                <a16:creationId xmlns:a16="http://schemas.microsoft.com/office/drawing/2014/main" id="{70FFF13A-7E47-5A29-247D-D883FC7498CD}"/>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5DDCBCE-D0AE-7573-A53F-AA7E0E3F2540}"/>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IDEA PITCHES</a:t>
            </a:r>
          </a:p>
        </p:txBody>
      </p:sp>
      <p:sp>
        <p:nvSpPr>
          <p:cNvPr id="14" name="Right Triangle 13">
            <a:extLst>
              <a:ext uri="{FF2B5EF4-FFF2-40B4-BE49-F238E27FC236}">
                <a16:creationId xmlns:a16="http://schemas.microsoft.com/office/drawing/2014/main" id="{ED5BA670-0453-5D20-BF10-CA4EC1BCAF0F}"/>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79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C3A6-8D43-E22D-0BD3-381C22F03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ED8F-B9EB-31B5-4B1B-E01C23F4F0C1}"/>
              </a:ext>
            </a:extLst>
          </p:cNvPr>
          <p:cNvSpPr>
            <a:spLocks noGrp="1"/>
          </p:cNvSpPr>
          <p:nvPr>
            <p:ph type="title"/>
          </p:nvPr>
        </p:nvSpPr>
        <p:spPr/>
        <p:txBody>
          <a:bodyPr/>
          <a:lstStyle/>
          <a:p>
            <a:r>
              <a:rPr lang="en-US" dirty="0"/>
              <a:t>Idea Pitches</a:t>
            </a:r>
            <a:endParaRPr lang="en-US" dirty="0">
              <a:solidFill>
                <a:srgbClr val="E3E24F"/>
              </a:solidFill>
            </a:endParaRPr>
          </a:p>
        </p:txBody>
      </p:sp>
      <p:sp>
        <p:nvSpPr>
          <p:cNvPr id="6" name="Right Triangle 5">
            <a:extLst>
              <a:ext uri="{FF2B5EF4-FFF2-40B4-BE49-F238E27FC236}">
                <a16:creationId xmlns:a16="http://schemas.microsoft.com/office/drawing/2014/main" id="{F107B3E3-D0B6-29E6-7C7A-DDD9E20F3097}"/>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0E6BA20-5DD1-8740-E46F-3BE15D7CB463}"/>
              </a:ext>
            </a:extLst>
          </p:cNvPr>
          <p:cNvSpPr>
            <a:spLocks noGrp="1"/>
          </p:cNvSpPr>
          <p:nvPr>
            <p:ph type="body" sz="quarter" idx="12"/>
          </p:nvPr>
        </p:nvSpPr>
        <p:spPr>
          <a:xfrm>
            <a:off x="651750" y="2255454"/>
            <a:ext cx="5200410" cy="4033586"/>
          </a:xfrm>
        </p:spPr>
        <p:txBody>
          <a:bodyPr/>
          <a:lstStyle/>
          <a:p>
            <a:pPr marL="0" indent="0">
              <a:buNone/>
            </a:pPr>
            <a:r>
              <a:rPr lang="en-US" sz="3200" b="1" dirty="0"/>
              <a:t>PITCH EVALUATION CRITERIA</a:t>
            </a:r>
          </a:p>
          <a:p>
            <a:pPr marL="0" indent="0">
              <a:buNone/>
            </a:pPr>
            <a:endParaRPr lang="en-US" dirty="0"/>
          </a:p>
        </p:txBody>
      </p:sp>
      <p:pic>
        <p:nvPicPr>
          <p:cNvPr id="9" name="Picture 8">
            <a:extLst>
              <a:ext uri="{FF2B5EF4-FFF2-40B4-BE49-F238E27FC236}">
                <a16:creationId xmlns:a16="http://schemas.microsoft.com/office/drawing/2014/main" id="{3ACBBA3C-DC26-8928-8C32-D0FE4841B21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63225" y="2114025"/>
            <a:ext cx="5618773" cy="4381124"/>
          </a:xfrm>
          <a:prstGeom prst="rect">
            <a:avLst/>
          </a:prstGeom>
        </p:spPr>
      </p:pic>
      <p:pic>
        <p:nvPicPr>
          <p:cNvPr id="10" name="Picture 9">
            <a:extLst>
              <a:ext uri="{FF2B5EF4-FFF2-40B4-BE49-F238E27FC236}">
                <a16:creationId xmlns:a16="http://schemas.microsoft.com/office/drawing/2014/main" id="{D614449E-3B87-8B76-2478-D55C2052EDF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278380">
            <a:off x="803619" y="3208544"/>
            <a:ext cx="3268436" cy="3268436"/>
          </a:xfrm>
          <a:prstGeom prst="rect">
            <a:avLst/>
          </a:prstGeom>
        </p:spPr>
      </p:pic>
    </p:spTree>
    <p:extLst>
      <p:ext uri="{BB962C8B-B14F-4D97-AF65-F5344CB8AC3E}">
        <p14:creationId xmlns:p14="http://schemas.microsoft.com/office/powerpoint/2010/main" val="2232361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F86D-B947-8BF0-101A-1D156F8A0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A3170-8CC9-5E74-0171-08316154682A}"/>
              </a:ext>
            </a:extLst>
          </p:cNvPr>
          <p:cNvSpPr>
            <a:spLocks noGrp="1"/>
          </p:cNvSpPr>
          <p:nvPr>
            <p:ph type="title"/>
          </p:nvPr>
        </p:nvSpPr>
        <p:spPr/>
        <p:txBody>
          <a:bodyPr/>
          <a:lstStyle/>
          <a:p>
            <a:r>
              <a:rPr lang="en-US" dirty="0"/>
              <a:t>Pitch Your Idea!</a:t>
            </a:r>
            <a:endParaRPr lang="en-US" dirty="0">
              <a:solidFill>
                <a:srgbClr val="E3E24F"/>
              </a:solidFill>
            </a:endParaRPr>
          </a:p>
        </p:txBody>
      </p:sp>
      <p:pic>
        <p:nvPicPr>
          <p:cNvPr id="7" name="Picture 6" descr="A person holding a megaphone&#10;&#10;">
            <a:extLst>
              <a:ext uri="{FF2B5EF4-FFF2-40B4-BE49-F238E27FC236}">
                <a16:creationId xmlns:a16="http://schemas.microsoft.com/office/drawing/2014/main" id="{75AD09B7-1F79-2777-4DAB-F6A839FF1FEF}"/>
              </a:ext>
            </a:extLst>
          </p:cNvPr>
          <p:cNvPicPr>
            <a:picLocks noChangeAspect="1"/>
          </p:cNvPicPr>
          <p:nvPr/>
        </p:nvPicPr>
        <p:blipFill>
          <a:blip r:embed="rId3"/>
          <a:srcRect l="17779" t="10401" r="29541" b="10515"/>
          <a:stretch>
            <a:fillRect/>
          </a:stretch>
        </p:blipFill>
        <p:spPr>
          <a:xfrm>
            <a:off x="2307221" y="687237"/>
            <a:ext cx="6179419" cy="6184403"/>
          </a:xfrm>
          <a:prstGeom prst="rect">
            <a:avLst/>
          </a:prstGeom>
        </p:spPr>
      </p:pic>
      <p:sp>
        <p:nvSpPr>
          <p:cNvPr id="17" name="Right Triangle 16">
            <a:extLst>
              <a:ext uri="{FF2B5EF4-FFF2-40B4-BE49-F238E27FC236}">
                <a16:creationId xmlns:a16="http://schemas.microsoft.com/office/drawing/2014/main" id="{A795A914-13EA-73E9-8462-1CF9213D7D0A}"/>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64F629-3672-BBB5-0EA9-1081A8C6917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417684">
            <a:off x="6937045" y="2254310"/>
            <a:ext cx="4040768" cy="4040768"/>
          </a:xfrm>
          <a:prstGeom prst="rect">
            <a:avLst/>
          </a:prstGeom>
        </p:spPr>
      </p:pic>
      <p:pic>
        <p:nvPicPr>
          <p:cNvPr id="15" name="Picture 14">
            <a:extLst>
              <a:ext uri="{FF2B5EF4-FFF2-40B4-BE49-F238E27FC236}">
                <a16:creationId xmlns:a16="http://schemas.microsoft.com/office/drawing/2014/main" id="{A6CEC15A-8855-EEEB-8AE6-918F84684C08}"/>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46368">
            <a:off x="10012002" y="4600667"/>
            <a:ext cx="1792492" cy="1792492"/>
          </a:xfrm>
          <a:prstGeom prst="rect">
            <a:avLst/>
          </a:prstGeom>
        </p:spPr>
      </p:pic>
      <p:pic>
        <p:nvPicPr>
          <p:cNvPr id="18" name="Picture 17">
            <a:extLst>
              <a:ext uri="{FF2B5EF4-FFF2-40B4-BE49-F238E27FC236}">
                <a16:creationId xmlns:a16="http://schemas.microsoft.com/office/drawing/2014/main" id="{28E62CD1-A6CD-4EEE-7C74-5F498D893452}"/>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195924">
            <a:off x="156999" y="4573811"/>
            <a:ext cx="2128920" cy="2128920"/>
          </a:xfrm>
          <a:prstGeom prst="rect">
            <a:avLst/>
          </a:prstGeom>
        </p:spPr>
      </p:pic>
    </p:spTree>
    <p:extLst>
      <p:ext uri="{BB962C8B-B14F-4D97-AF65-F5344CB8AC3E}">
        <p14:creationId xmlns:p14="http://schemas.microsoft.com/office/powerpoint/2010/main" val="96156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054A-8316-4284-0DCE-8A5552E34462}"/>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110533E4-70B4-A0BB-D53C-22D5DB5AEEAD}"/>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3A83097C-D7DF-B1E0-B3EC-37D403DF3292}"/>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708152"/>
            <a:ext cx="6858000" cy="12274296"/>
          </a:xfrm>
          <a:prstGeom prst="rect">
            <a:avLst/>
          </a:prstGeom>
        </p:spPr>
      </p:pic>
      <p:sp>
        <p:nvSpPr>
          <p:cNvPr id="8" name="Right Triangle 7">
            <a:extLst>
              <a:ext uri="{FF2B5EF4-FFF2-40B4-BE49-F238E27FC236}">
                <a16:creationId xmlns:a16="http://schemas.microsoft.com/office/drawing/2014/main" id="{B8055535-5DA6-0D4E-BE25-564D29679A90}"/>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09C6A61-FDF8-9400-6CA0-0ADB5A63ACC1}"/>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COMPANY SELECTION</a:t>
            </a:r>
          </a:p>
        </p:txBody>
      </p:sp>
      <p:sp>
        <p:nvSpPr>
          <p:cNvPr id="14" name="Right Triangle 13">
            <a:extLst>
              <a:ext uri="{FF2B5EF4-FFF2-40B4-BE49-F238E27FC236}">
                <a16:creationId xmlns:a16="http://schemas.microsoft.com/office/drawing/2014/main" id="{562821DC-BA60-8848-EB62-FE62A295D872}"/>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713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9E01-2C6E-8C4C-31F6-61E27E3B3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7964C-C243-C4EB-008D-B30537339F4A}"/>
              </a:ext>
            </a:extLst>
          </p:cNvPr>
          <p:cNvSpPr>
            <a:spLocks noGrp="1"/>
          </p:cNvSpPr>
          <p:nvPr>
            <p:ph type="title"/>
          </p:nvPr>
        </p:nvSpPr>
        <p:spPr/>
        <p:txBody>
          <a:bodyPr/>
          <a:lstStyle/>
          <a:p>
            <a:r>
              <a:rPr lang="en-US" dirty="0">
                <a:solidFill>
                  <a:srgbClr val="E3E24F"/>
                </a:solidFill>
              </a:rPr>
              <a:t>Company Selection</a:t>
            </a:r>
          </a:p>
        </p:txBody>
      </p:sp>
      <p:sp>
        <p:nvSpPr>
          <p:cNvPr id="3" name="Text Placeholder 2">
            <a:extLst>
              <a:ext uri="{FF2B5EF4-FFF2-40B4-BE49-F238E27FC236}">
                <a16:creationId xmlns:a16="http://schemas.microsoft.com/office/drawing/2014/main" id="{C5D06EC5-FBF3-A0F8-1450-838610AEF8E4}"/>
              </a:ext>
            </a:extLst>
          </p:cNvPr>
          <p:cNvSpPr>
            <a:spLocks noGrp="1"/>
          </p:cNvSpPr>
          <p:nvPr>
            <p:ph type="body" sz="quarter" idx="12"/>
          </p:nvPr>
        </p:nvSpPr>
        <p:spPr>
          <a:xfrm>
            <a:off x="651750" y="2990343"/>
            <a:ext cx="6249564" cy="1709673"/>
          </a:xfrm>
        </p:spPr>
        <p:txBody>
          <a:bodyPr/>
          <a:lstStyle/>
          <a:p>
            <a:pPr marL="0" indent="0">
              <a:buNone/>
            </a:pPr>
            <a:r>
              <a:rPr lang="en-US" b="1" dirty="0"/>
              <a:t>Use the Company Ranking sheet to rank your top 3 product choices in your personal order of preference (1-3).</a:t>
            </a:r>
          </a:p>
          <a:p>
            <a:pPr marL="0" indent="0">
              <a:buNone/>
            </a:pPr>
            <a:endParaRPr lang="en-US" b="1" dirty="0"/>
          </a:p>
          <a:p>
            <a:pPr marL="0" indent="0">
              <a:buNone/>
            </a:pPr>
            <a:r>
              <a:rPr lang="en-US" b="1" dirty="0"/>
              <a:t>Provide a reason for your ranking and share what you can bring to the team. </a:t>
            </a:r>
          </a:p>
          <a:p>
            <a:endParaRPr lang="en-US" dirty="0"/>
          </a:p>
        </p:txBody>
      </p:sp>
      <p:sp>
        <p:nvSpPr>
          <p:cNvPr id="8" name="Right Triangle 7">
            <a:extLst>
              <a:ext uri="{FF2B5EF4-FFF2-40B4-BE49-F238E27FC236}">
                <a16:creationId xmlns:a16="http://schemas.microsoft.com/office/drawing/2014/main" id="{F9A385ED-FBBE-3236-46AE-FAD483FF6375}"/>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CC3D942-8980-69B4-F93C-DBE0142DDF9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6581" y="2097749"/>
            <a:ext cx="3828342" cy="4509993"/>
          </a:xfrm>
          <a:prstGeom prst="rect">
            <a:avLst/>
          </a:prstGeom>
          <a:ln>
            <a:solidFill>
              <a:srgbClr val="22404D"/>
            </a:solidFill>
          </a:ln>
        </p:spPr>
      </p:pic>
    </p:spTree>
    <p:extLst>
      <p:ext uri="{BB962C8B-B14F-4D97-AF65-F5344CB8AC3E}">
        <p14:creationId xmlns:p14="http://schemas.microsoft.com/office/powerpoint/2010/main" val="404485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80BF8-C084-666F-F405-699E0D0E1344}"/>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CFDD91DA-0FA7-CE09-E117-712D773E12E2}"/>
              </a:ext>
            </a:extLst>
          </p:cNvPr>
          <p:cNvPicPr>
            <a:picLocks noChangeAspect="1"/>
          </p:cNvPicPr>
          <p:nvPr/>
        </p:nvPicPr>
        <p:blipFill>
          <a:blip r:embed="rId3"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B643CDFA-14DE-F060-DEA8-9EBFC23A32A2}"/>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66983" y="-2708148"/>
            <a:ext cx="6858000" cy="12274296"/>
          </a:xfrm>
          <a:prstGeom prst="rect">
            <a:avLst/>
          </a:prstGeom>
        </p:spPr>
      </p:pic>
      <p:sp>
        <p:nvSpPr>
          <p:cNvPr id="8" name="Right Triangle 7">
            <a:extLst>
              <a:ext uri="{FF2B5EF4-FFF2-40B4-BE49-F238E27FC236}">
                <a16:creationId xmlns:a16="http://schemas.microsoft.com/office/drawing/2014/main" id="{8BB1EB3D-31CC-6CFE-0A30-46C829C62F11}"/>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6767E1D-A13D-5264-E9B6-E7AC88250F23}"/>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BUSINESS MODEL </a:t>
            </a:r>
            <a:br>
              <a:rPr lang="en-US" dirty="0">
                <a:solidFill>
                  <a:srgbClr val="E3E24F"/>
                </a:solidFill>
                <a:latin typeface="Arial Black" panose="020B0A04020102020204" pitchFamily="34" charset="0"/>
              </a:rPr>
            </a:br>
            <a:r>
              <a:rPr lang="en-US" dirty="0">
                <a:solidFill>
                  <a:srgbClr val="E3E24F"/>
                </a:solidFill>
                <a:latin typeface="Arial Black" panose="020B0A04020102020204" pitchFamily="34" charset="0"/>
              </a:rPr>
              <a:t>CANVAS</a:t>
            </a:r>
          </a:p>
        </p:txBody>
      </p:sp>
      <p:sp>
        <p:nvSpPr>
          <p:cNvPr id="14" name="Right Triangle 13">
            <a:extLst>
              <a:ext uri="{FF2B5EF4-FFF2-40B4-BE49-F238E27FC236}">
                <a16:creationId xmlns:a16="http://schemas.microsoft.com/office/drawing/2014/main" id="{D1060777-24D2-8D52-5F95-4DACDD588E87}"/>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075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B95D-E8B7-D6F1-141A-3BC585FF4FD3}"/>
              </a:ext>
            </a:extLst>
          </p:cNvPr>
          <p:cNvSpPr>
            <a:spLocks noGrp="1"/>
          </p:cNvSpPr>
          <p:nvPr>
            <p:ph type="title"/>
          </p:nvPr>
        </p:nvSpPr>
        <p:spPr/>
        <p:txBody>
          <a:bodyPr/>
          <a:lstStyle/>
          <a:p>
            <a:r>
              <a:rPr lang="en-US" dirty="0"/>
              <a:t>Discussion</a:t>
            </a:r>
            <a:endParaRPr lang="en-US" dirty="0">
              <a:solidFill>
                <a:srgbClr val="E3E24F"/>
              </a:solidFill>
            </a:endParaRPr>
          </a:p>
        </p:txBody>
      </p:sp>
      <p:sp>
        <p:nvSpPr>
          <p:cNvPr id="6" name="Right Triangle 5">
            <a:extLst>
              <a:ext uri="{FF2B5EF4-FFF2-40B4-BE49-F238E27FC236}">
                <a16:creationId xmlns:a16="http://schemas.microsoft.com/office/drawing/2014/main" id="{FE7ABEEB-31D6-FFB4-3719-1117C8E46482}"/>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FDF13FB-0F64-E8BB-8B05-01BDAF8C2309}"/>
              </a:ext>
            </a:extLst>
          </p:cNvPr>
          <p:cNvSpPr>
            <a:spLocks noGrp="1"/>
          </p:cNvSpPr>
          <p:nvPr>
            <p:ph type="body" sz="quarter" idx="12"/>
          </p:nvPr>
        </p:nvSpPr>
        <p:spPr>
          <a:xfrm>
            <a:off x="651750" y="2650836"/>
            <a:ext cx="7208395" cy="3638204"/>
          </a:xfrm>
        </p:spPr>
        <p:txBody>
          <a:bodyPr/>
          <a:lstStyle/>
          <a:p>
            <a:r>
              <a:rPr lang="en-US" b="1" dirty="0"/>
              <a:t>What contributes to or helps a company become successful?</a:t>
            </a:r>
          </a:p>
          <a:p>
            <a:pPr marL="0" indent="0">
              <a:buNone/>
            </a:pPr>
            <a:endParaRPr lang="en-US" b="1" dirty="0"/>
          </a:p>
          <a:p>
            <a:r>
              <a:rPr lang="en-US" b="1" dirty="0"/>
              <a:t>Are goals and strategy important? Why?</a:t>
            </a:r>
          </a:p>
          <a:p>
            <a:pPr marL="0" indent="0">
              <a:buNone/>
            </a:pPr>
            <a:endParaRPr lang="en-US" dirty="0"/>
          </a:p>
        </p:txBody>
      </p:sp>
      <p:pic>
        <p:nvPicPr>
          <p:cNvPr id="4" name="Picture 3">
            <a:extLst>
              <a:ext uri="{FF2B5EF4-FFF2-40B4-BE49-F238E27FC236}">
                <a16:creationId xmlns:a16="http://schemas.microsoft.com/office/drawing/2014/main" id="{122B4B1C-8CC7-A3C7-C363-2F1EC7EAB52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6098" y="4028133"/>
            <a:ext cx="2974110" cy="2976754"/>
          </a:xfrm>
          <a:prstGeom prst="rect">
            <a:avLst/>
          </a:prstGeom>
        </p:spPr>
      </p:pic>
      <p:pic>
        <p:nvPicPr>
          <p:cNvPr id="12" name="Picture 11">
            <a:extLst>
              <a:ext uri="{FF2B5EF4-FFF2-40B4-BE49-F238E27FC236}">
                <a16:creationId xmlns:a16="http://schemas.microsoft.com/office/drawing/2014/main" id="{8954F092-1BCB-9F5F-5CF7-A13883A655E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l="26655" t="10021" r="27105" b="12592"/>
          <a:stretch>
            <a:fillRect/>
          </a:stretch>
        </p:blipFill>
        <p:spPr>
          <a:xfrm>
            <a:off x="7703127" y="2061893"/>
            <a:ext cx="4294910" cy="4791904"/>
          </a:xfrm>
          <a:prstGeom prst="rect">
            <a:avLst/>
          </a:prstGeom>
        </p:spPr>
      </p:pic>
    </p:spTree>
    <p:extLst>
      <p:ext uri="{BB962C8B-B14F-4D97-AF65-F5344CB8AC3E}">
        <p14:creationId xmlns:p14="http://schemas.microsoft.com/office/powerpoint/2010/main" val="244527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5F74"/>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8938AEB-D0FD-EAD9-77BE-9B0F0C1F47B6}"/>
              </a:ext>
              <a:ext uri="{C183D7F6-B498-43B3-948B-1728B52AA6E4}">
                <adec:decorative xmlns:adec="http://schemas.microsoft.com/office/drawing/2017/decorative" val="1"/>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l="65134"/>
          <a:stretch>
            <a:fillRect/>
          </a:stretch>
        </p:blipFill>
        <p:spPr>
          <a:xfrm rot="16200000">
            <a:off x="5250657" y="-5250658"/>
            <a:ext cx="1690688" cy="12192001"/>
          </a:xfrm>
          <a:prstGeom prst="rect">
            <a:avLst/>
          </a:prstGeom>
        </p:spPr>
      </p:pic>
      <p:sp>
        <p:nvSpPr>
          <p:cNvPr id="2" name="Title 1">
            <a:extLst>
              <a:ext uri="{FF2B5EF4-FFF2-40B4-BE49-F238E27FC236}">
                <a16:creationId xmlns:a16="http://schemas.microsoft.com/office/drawing/2014/main" id="{7D0FB46C-D57C-CEB9-22A8-298934C255BB}"/>
              </a:ext>
            </a:extLst>
          </p:cNvPr>
          <p:cNvSpPr>
            <a:spLocks noGrp="1"/>
          </p:cNvSpPr>
          <p:nvPr>
            <p:ph type="title"/>
          </p:nvPr>
        </p:nvSpPr>
        <p:spPr>
          <a:xfrm>
            <a:off x="838200" y="575437"/>
            <a:ext cx="10515600" cy="1325563"/>
          </a:xfrm>
        </p:spPr>
        <p:txBody>
          <a:bodyPr/>
          <a:lstStyle/>
          <a:p>
            <a:r>
              <a:rPr lang="en-US" dirty="0">
                <a:solidFill>
                  <a:srgbClr val="22404D"/>
                </a:solidFill>
                <a:latin typeface="Arial Black" panose="020B0A04020102020204" pitchFamily="34" charset="0"/>
              </a:rPr>
              <a:t>WEEK 3 AGENDA</a:t>
            </a:r>
          </a:p>
        </p:txBody>
      </p:sp>
      <p:sp>
        <p:nvSpPr>
          <p:cNvPr id="4" name="Rectangle 3">
            <a:extLst>
              <a:ext uri="{FF2B5EF4-FFF2-40B4-BE49-F238E27FC236}">
                <a16:creationId xmlns:a16="http://schemas.microsoft.com/office/drawing/2014/main" id="{0AD2B4BB-B9F1-2609-4D09-81BB0CA202EB}"/>
              </a:ext>
            </a:extLst>
          </p:cNvPr>
          <p:cNvSpPr/>
          <p:nvPr/>
        </p:nvSpPr>
        <p:spPr>
          <a:xfrm>
            <a:off x="735519" y="283049"/>
            <a:ext cx="4406333" cy="584775"/>
          </a:xfrm>
          <a:prstGeom prst="rect">
            <a:avLst/>
          </a:prstGeom>
          <a:noFill/>
        </p:spPr>
        <p:txBody>
          <a:bodyPr wrap="square" lIns="91440" tIns="45720" rIns="91440" bIns="45720">
            <a:spAutoFit/>
          </a:bodyPr>
          <a:lstStyle/>
          <a:p>
            <a:pPr algn="ctr"/>
            <a:r>
              <a:rPr lang="en-US" sz="3200" b="1"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 2</a:t>
            </a:r>
            <a:r>
              <a:rPr lang="en-US" sz="3200" b="1">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 UNITE</a:t>
            </a:r>
            <a:endParaRPr lang="en-US" sz="3200" b="1" cap="none" spc="0"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6" name="Right Triangle 5">
            <a:extLst>
              <a:ext uri="{FF2B5EF4-FFF2-40B4-BE49-F238E27FC236}">
                <a16:creationId xmlns:a16="http://schemas.microsoft.com/office/drawing/2014/main" id="{CB6A6F64-7D58-F8F2-E075-72F08669A30A}"/>
              </a:ext>
              <a:ext uri="{C183D7F6-B498-43B3-948B-1728B52AA6E4}">
                <adec:decorative xmlns:adec="http://schemas.microsoft.com/office/drawing/2017/decorative" val="1"/>
              </a:ext>
            </a:extLst>
          </p:cNvPr>
          <p:cNvSpPr/>
          <p:nvPr/>
        </p:nvSpPr>
        <p:spPr>
          <a:xfrm flipH="1">
            <a:off x="8065008" y="6190488"/>
            <a:ext cx="4126992" cy="667512"/>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0E018ACA-D817-81F1-8E81-69734C179E16}"/>
              </a:ext>
            </a:extLst>
          </p:cNvPr>
          <p:cNvSpPr/>
          <p:nvPr/>
        </p:nvSpPr>
        <p:spPr>
          <a:xfrm>
            <a:off x="1615440" y="1970699"/>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ATTENDANCE &amp; ICE BREAKER (20 MIN)</a:t>
            </a:r>
          </a:p>
        </p:txBody>
      </p:sp>
      <p:sp>
        <p:nvSpPr>
          <p:cNvPr id="8" name="Rectangle 7">
            <a:hlinkClick r:id="rId5" action="ppaction://hlinksldjump"/>
            <a:extLst>
              <a:ext uri="{FF2B5EF4-FFF2-40B4-BE49-F238E27FC236}">
                <a16:creationId xmlns:a16="http://schemas.microsoft.com/office/drawing/2014/main" id="{B8A3E44F-8DBF-7BF4-818B-878CE9A90EFB}"/>
              </a:ext>
            </a:extLst>
          </p:cNvPr>
          <p:cNvSpPr/>
          <p:nvPr/>
        </p:nvSpPr>
        <p:spPr>
          <a:xfrm>
            <a:off x="1615440" y="2550088"/>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IDEA PITCHES (45 MIN)</a:t>
            </a:r>
          </a:p>
        </p:txBody>
      </p:sp>
      <p:sp>
        <p:nvSpPr>
          <p:cNvPr id="9" name="Rectangle 8">
            <a:hlinkClick r:id="rId6" action="ppaction://hlinksldjump"/>
            <a:extLst>
              <a:ext uri="{FF2B5EF4-FFF2-40B4-BE49-F238E27FC236}">
                <a16:creationId xmlns:a16="http://schemas.microsoft.com/office/drawing/2014/main" id="{1FA867FE-D42A-49EE-3822-D7C209518DED}"/>
              </a:ext>
            </a:extLst>
          </p:cNvPr>
          <p:cNvSpPr/>
          <p:nvPr/>
        </p:nvSpPr>
        <p:spPr>
          <a:xfrm>
            <a:off x="1615440" y="3129477"/>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COMPANY SELECTION (30 MIN)</a:t>
            </a:r>
          </a:p>
        </p:txBody>
      </p:sp>
      <p:sp>
        <p:nvSpPr>
          <p:cNvPr id="10" name="Rectangle 9">
            <a:hlinkClick r:id="rId7" action="ppaction://hlinksldjump"/>
            <a:extLst>
              <a:ext uri="{FF2B5EF4-FFF2-40B4-BE49-F238E27FC236}">
                <a16:creationId xmlns:a16="http://schemas.microsoft.com/office/drawing/2014/main" id="{1B8A3088-6379-163B-E35B-6FCC5F38C9EA}"/>
              </a:ext>
            </a:extLst>
          </p:cNvPr>
          <p:cNvSpPr/>
          <p:nvPr/>
        </p:nvSpPr>
        <p:spPr>
          <a:xfrm>
            <a:off x="1615440" y="3708866"/>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BUSINESS MODEL CANVAS (45 MIN)</a:t>
            </a:r>
          </a:p>
        </p:txBody>
      </p:sp>
      <p:sp>
        <p:nvSpPr>
          <p:cNvPr id="11" name="Rectangle 10">
            <a:hlinkClick r:id="rId8" action="ppaction://hlinksldjump"/>
            <a:extLst>
              <a:ext uri="{FF2B5EF4-FFF2-40B4-BE49-F238E27FC236}">
                <a16:creationId xmlns:a16="http://schemas.microsoft.com/office/drawing/2014/main" id="{9CCCD5B1-0D24-DA6E-302F-1C208AA42D33}"/>
              </a:ext>
            </a:extLst>
          </p:cNvPr>
          <p:cNvSpPr/>
          <p:nvPr/>
        </p:nvSpPr>
        <p:spPr>
          <a:xfrm>
            <a:off x="1615440" y="4288255"/>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MISSION STATEMENT (10 MIN)</a:t>
            </a:r>
          </a:p>
        </p:txBody>
      </p:sp>
      <p:sp>
        <p:nvSpPr>
          <p:cNvPr id="12" name="Rectangle 11">
            <a:hlinkClick r:id="rId9" action="ppaction://hlinksldjump"/>
            <a:extLst>
              <a:ext uri="{FF2B5EF4-FFF2-40B4-BE49-F238E27FC236}">
                <a16:creationId xmlns:a16="http://schemas.microsoft.com/office/drawing/2014/main" id="{4D1846F5-4D3E-DE4B-490F-F3D2B77B01C8}"/>
              </a:ext>
            </a:extLst>
          </p:cNvPr>
          <p:cNvSpPr/>
          <p:nvPr/>
        </p:nvSpPr>
        <p:spPr>
          <a:xfrm>
            <a:off x="1615440" y="4867644"/>
            <a:ext cx="8961120" cy="481125"/>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VENTURE FUNDING (25 MIN)</a:t>
            </a:r>
          </a:p>
        </p:txBody>
      </p:sp>
      <p:sp>
        <p:nvSpPr>
          <p:cNvPr id="13" name="Rectangle 12">
            <a:extLst>
              <a:ext uri="{FF2B5EF4-FFF2-40B4-BE49-F238E27FC236}">
                <a16:creationId xmlns:a16="http://schemas.microsoft.com/office/drawing/2014/main" id="{BEE07C9C-99A0-7E67-31DC-3126407446B7}"/>
              </a:ext>
            </a:extLst>
          </p:cNvPr>
          <p:cNvSpPr/>
          <p:nvPr/>
        </p:nvSpPr>
        <p:spPr>
          <a:xfrm>
            <a:off x="1615440" y="5447034"/>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ENTREPRENUERIAL RESILIENCY MODULES (10 MIN)</a:t>
            </a:r>
          </a:p>
        </p:txBody>
      </p:sp>
      <p:sp>
        <p:nvSpPr>
          <p:cNvPr id="14" name="Rectangle 13">
            <a:hlinkClick r:id="rId10" action="ppaction://hlinksldjump"/>
            <a:extLst>
              <a:ext uri="{FF2B5EF4-FFF2-40B4-BE49-F238E27FC236}">
                <a16:creationId xmlns:a16="http://schemas.microsoft.com/office/drawing/2014/main" id="{B378C1ED-3E26-0611-4D92-1E0CC9704E40}"/>
              </a:ext>
            </a:extLst>
          </p:cNvPr>
          <p:cNvSpPr/>
          <p:nvPr/>
        </p:nvSpPr>
        <p:spPr>
          <a:xfrm>
            <a:off x="1615440" y="6026428"/>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QUESTIONS &amp; WRAP UP (5 MIN)</a:t>
            </a:r>
          </a:p>
        </p:txBody>
      </p:sp>
    </p:spTree>
    <p:extLst>
      <p:ext uri="{BB962C8B-B14F-4D97-AF65-F5344CB8AC3E}">
        <p14:creationId xmlns:p14="http://schemas.microsoft.com/office/powerpoint/2010/main" val="1399858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CCD40-328A-A70D-B06D-FE0D88765033}"/>
              </a:ext>
            </a:extLst>
          </p:cNvPr>
          <p:cNvSpPr>
            <a:spLocks noGrp="1"/>
          </p:cNvSpPr>
          <p:nvPr>
            <p:ph type="title"/>
          </p:nvPr>
        </p:nvSpPr>
        <p:spPr/>
        <p:txBody>
          <a:bodyPr/>
          <a:lstStyle/>
          <a:p>
            <a:r>
              <a:rPr lang="en-US" dirty="0"/>
              <a:t>Business Model Canvas</a:t>
            </a:r>
          </a:p>
        </p:txBody>
      </p:sp>
      <p:sp>
        <p:nvSpPr>
          <p:cNvPr id="3" name="Text Placeholder 2">
            <a:extLst>
              <a:ext uri="{FF2B5EF4-FFF2-40B4-BE49-F238E27FC236}">
                <a16:creationId xmlns:a16="http://schemas.microsoft.com/office/drawing/2014/main" id="{618B3CC6-843C-190A-2E3B-94F6D3EB2190}"/>
              </a:ext>
            </a:extLst>
          </p:cNvPr>
          <p:cNvSpPr>
            <a:spLocks noGrp="1"/>
          </p:cNvSpPr>
          <p:nvPr>
            <p:ph type="body" sz="quarter" idx="12"/>
          </p:nvPr>
        </p:nvSpPr>
        <p:spPr>
          <a:xfrm>
            <a:off x="651750" y="2227745"/>
            <a:ext cx="6164686" cy="4033586"/>
          </a:xfrm>
        </p:spPr>
        <p:txBody>
          <a:bodyPr/>
          <a:lstStyle/>
          <a:p>
            <a:pPr marL="0" indent="0">
              <a:buNone/>
            </a:pPr>
            <a:r>
              <a:rPr lang="en-US" dirty="0"/>
              <a:t>The </a:t>
            </a:r>
            <a:r>
              <a:rPr lang="en-US" b="1" u="sng" dirty="0"/>
              <a:t>Business Model Canvas</a:t>
            </a:r>
            <a:r>
              <a:rPr lang="en-US" dirty="0"/>
              <a:t> is a tool that helps to outline the details of a business. </a:t>
            </a:r>
          </a:p>
          <a:p>
            <a:pPr marL="0" indent="0">
              <a:buNone/>
            </a:pPr>
            <a:endParaRPr lang="en-US" dirty="0"/>
          </a:p>
          <a:p>
            <a:pPr marL="0" indent="0">
              <a:buNone/>
            </a:pPr>
            <a:r>
              <a:rPr lang="en-US" dirty="0"/>
              <a:t>It provides the structure of a business plan and delivers three things:</a:t>
            </a:r>
          </a:p>
          <a:p>
            <a:pPr marL="457200" indent="-457200">
              <a:buAutoNum type="arabicPeriod"/>
            </a:pPr>
            <a:r>
              <a:rPr lang="en-US" sz="2000" dirty="0"/>
              <a:t>Focus – everyone will be on the same page. </a:t>
            </a:r>
          </a:p>
          <a:p>
            <a:pPr marL="457200" indent="-457200">
              <a:buAutoNum type="arabicPeriod"/>
            </a:pPr>
            <a:r>
              <a:rPr lang="en-US" sz="2000" dirty="0"/>
              <a:t>Flexibility – easy to tweak the model and try new things. </a:t>
            </a:r>
          </a:p>
          <a:p>
            <a:pPr marL="457200" indent="-457200">
              <a:buAutoNum type="arabicPeriod"/>
            </a:pPr>
            <a:r>
              <a:rPr lang="en-US" sz="2000" dirty="0"/>
              <a:t>Transparency – the team will have an easier time understanding the business model. </a:t>
            </a:r>
          </a:p>
          <a:p>
            <a:pPr marL="457200" indent="-457200">
              <a:buAutoNum type="arabicPeriod"/>
            </a:pPr>
            <a:endParaRPr lang="en-US" dirty="0"/>
          </a:p>
          <a:p>
            <a:pPr marL="0" indent="0">
              <a:buNone/>
            </a:pPr>
            <a:endParaRPr lang="en-US" dirty="0"/>
          </a:p>
        </p:txBody>
      </p:sp>
      <p:sp>
        <p:nvSpPr>
          <p:cNvPr id="4" name="Rectangle 3">
            <a:extLst>
              <a:ext uri="{FF2B5EF4-FFF2-40B4-BE49-F238E27FC236}">
                <a16:creationId xmlns:a16="http://schemas.microsoft.com/office/drawing/2014/main" id="{113AE01E-69FC-64CB-6410-C43E86C96942}"/>
              </a:ext>
              <a:ext uri="{C183D7F6-B498-43B3-948B-1728B52AA6E4}">
                <adec:decorative xmlns:adec="http://schemas.microsoft.com/office/drawing/2017/decorative" val="1"/>
              </a:ext>
            </a:extLst>
          </p:cNvPr>
          <p:cNvSpPr/>
          <p:nvPr/>
        </p:nvSpPr>
        <p:spPr>
          <a:xfrm>
            <a:off x="7546108" y="2227745"/>
            <a:ext cx="3994141" cy="4219237"/>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4BFE9F2-4146-C21A-CECD-BBAB82CDBD2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6436" y="2988854"/>
            <a:ext cx="5248688" cy="2697018"/>
          </a:xfrm>
          <a:prstGeom prst="rect">
            <a:avLst/>
          </a:prstGeom>
          <a:ln>
            <a:solidFill>
              <a:srgbClr val="22404D"/>
            </a:solidFill>
          </a:ln>
        </p:spPr>
      </p:pic>
    </p:spTree>
    <p:extLst>
      <p:ext uri="{BB962C8B-B14F-4D97-AF65-F5344CB8AC3E}">
        <p14:creationId xmlns:p14="http://schemas.microsoft.com/office/powerpoint/2010/main" val="2086714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61FD-AC8E-90D9-49D3-56C73C5C2121}"/>
              </a:ext>
            </a:extLst>
          </p:cNvPr>
          <p:cNvSpPr>
            <a:spLocks noGrp="1"/>
          </p:cNvSpPr>
          <p:nvPr>
            <p:ph type="title"/>
          </p:nvPr>
        </p:nvSpPr>
        <p:spPr/>
        <p:txBody>
          <a:bodyPr/>
          <a:lstStyle/>
          <a:p>
            <a:r>
              <a:rPr lang="en-US" dirty="0"/>
              <a:t>Lean Business Start-Up</a:t>
            </a:r>
          </a:p>
        </p:txBody>
      </p:sp>
      <p:sp>
        <p:nvSpPr>
          <p:cNvPr id="3" name="Text Placeholder 2">
            <a:extLst>
              <a:ext uri="{FF2B5EF4-FFF2-40B4-BE49-F238E27FC236}">
                <a16:creationId xmlns:a16="http://schemas.microsoft.com/office/drawing/2014/main" id="{6AA4A859-B065-0B2D-3AB7-ACA6A70C4CE9}"/>
              </a:ext>
            </a:extLst>
          </p:cNvPr>
          <p:cNvSpPr>
            <a:spLocks noGrp="1"/>
          </p:cNvSpPr>
          <p:nvPr>
            <p:ph type="body" sz="quarter" idx="12"/>
          </p:nvPr>
        </p:nvSpPr>
        <p:spPr>
          <a:xfrm>
            <a:off x="651750" y="2964873"/>
            <a:ext cx="5444250" cy="2641599"/>
          </a:xfrm>
        </p:spPr>
        <p:txBody>
          <a:bodyPr/>
          <a:lstStyle/>
          <a:p>
            <a:pPr marL="0" indent="0">
              <a:buNone/>
            </a:pPr>
            <a:r>
              <a:rPr lang="en-US" dirty="0"/>
              <a:t>There are three important steps in creating and maintaining a successful venture:</a:t>
            </a:r>
          </a:p>
          <a:p>
            <a:pPr marL="0" indent="0">
              <a:buNone/>
            </a:pPr>
            <a:endParaRPr lang="en-US" dirty="0"/>
          </a:p>
          <a:p>
            <a:pPr marL="0" indent="0">
              <a:buNone/>
            </a:pPr>
            <a:r>
              <a:rPr lang="en-US" sz="3200" b="1" dirty="0"/>
              <a:t>BUILD-MEASURE-LEARN</a:t>
            </a:r>
          </a:p>
        </p:txBody>
      </p:sp>
      <p:sp>
        <p:nvSpPr>
          <p:cNvPr id="4" name="Rectangle 3">
            <a:extLst>
              <a:ext uri="{FF2B5EF4-FFF2-40B4-BE49-F238E27FC236}">
                <a16:creationId xmlns:a16="http://schemas.microsoft.com/office/drawing/2014/main" id="{32E01E10-A730-CD7B-DF16-E799E5A61B0A}"/>
              </a:ext>
              <a:ext uri="{C183D7F6-B498-43B3-948B-1728B52AA6E4}">
                <adec:decorative xmlns:adec="http://schemas.microsoft.com/office/drawing/2017/decorative" val="1"/>
              </a:ext>
            </a:extLst>
          </p:cNvPr>
          <p:cNvSpPr/>
          <p:nvPr/>
        </p:nvSpPr>
        <p:spPr>
          <a:xfrm>
            <a:off x="6696364" y="2186952"/>
            <a:ext cx="5222575" cy="4219237"/>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DEBD6D5-3D68-43C7-B04E-6C61E6F53FC4}"/>
              </a:ext>
              <a:ext uri="{C183D7F6-B498-43B3-948B-1728B52AA6E4}">
                <adec:decorative xmlns:adec="http://schemas.microsoft.com/office/drawing/2017/decorative" val="1"/>
              </a:ext>
            </a:extLst>
          </p:cNvPr>
          <p:cNvPicPr>
            <a:picLocks noChangeAspect="1"/>
          </p:cNvPicPr>
          <p:nvPr/>
        </p:nvPicPr>
        <p:blipFill>
          <a:blip r:embed="rId3"/>
          <a:srcRect l="4928"/>
          <a:stretch>
            <a:fillRect/>
          </a:stretch>
        </p:blipFill>
        <p:spPr>
          <a:xfrm>
            <a:off x="6974010" y="2422376"/>
            <a:ext cx="4674707" cy="3748387"/>
          </a:xfrm>
          <a:prstGeom prst="rect">
            <a:avLst/>
          </a:prstGeom>
        </p:spPr>
      </p:pic>
    </p:spTree>
    <p:extLst>
      <p:ext uri="{BB962C8B-B14F-4D97-AF65-F5344CB8AC3E}">
        <p14:creationId xmlns:p14="http://schemas.microsoft.com/office/powerpoint/2010/main" val="497187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7CCEC-9B00-2483-42B9-0C9C5DC4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28419-EF7C-99C7-D99B-2B9A6E0D8C2B}"/>
              </a:ext>
            </a:extLst>
          </p:cNvPr>
          <p:cNvSpPr>
            <a:spLocks noGrp="1"/>
          </p:cNvSpPr>
          <p:nvPr>
            <p:ph type="title"/>
          </p:nvPr>
        </p:nvSpPr>
        <p:spPr/>
        <p:txBody>
          <a:bodyPr/>
          <a:lstStyle/>
          <a:p>
            <a:r>
              <a:rPr lang="en-US" dirty="0"/>
              <a:t>Lean Business Start-Up</a:t>
            </a:r>
          </a:p>
        </p:txBody>
      </p:sp>
      <p:sp>
        <p:nvSpPr>
          <p:cNvPr id="3" name="Text Placeholder 2">
            <a:extLst>
              <a:ext uri="{FF2B5EF4-FFF2-40B4-BE49-F238E27FC236}">
                <a16:creationId xmlns:a16="http://schemas.microsoft.com/office/drawing/2014/main" id="{CFBD22CF-B17A-C9DC-2D09-EC2B63893650}"/>
              </a:ext>
            </a:extLst>
          </p:cNvPr>
          <p:cNvSpPr>
            <a:spLocks noGrp="1"/>
          </p:cNvSpPr>
          <p:nvPr>
            <p:ph type="body" sz="quarter" idx="12"/>
          </p:nvPr>
        </p:nvSpPr>
        <p:spPr>
          <a:xfrm>
            <a:off x="651750" y="3120963"/>
            <a:ext cx="5444250" cy="2316546"/>
          </a:xfrm>
        </p:spPr>
        <p:txBody>
          <a:bodyPr/>
          <a:lstStyle/>
          <a:p>
            <a:pPr marL="0" indent="0">
              <a:buNone/>
            </a:pPr>
            <a:r>
              <a:rPr lang="en-US" sz="3200" b="1" dirty="0"/>
              <a:t>BUILD</a:t>
            </a:r>
          </a:p>
          <a:p>
            <a:pPr marL="0" indent="0">
              <a:buNone/>
            </a:pPr>
            <a:endParaRPr lang="en-US" sz="3200" b="1" dirty="0"/>
          </a:p>
          <a:p>
            <a:pPr marL="0" indent="0">
              <a:buNone/>
            </a:pPr>
            <a:r>
              <a:rPr lang="en-US" dirty="0"/>
              <a:t>Form the company</a:t>
            </a:r>
          </a:p>
          <a:p>
            <a:pPr marL="0" indent="0">
              <a:buNone/>
            </a:pPr>
            <a:r>
              <a:rPr lang="en-US" dirty="0"/>
              <a:t>Create a team</a:t>
            </a:r>
          </a:p>
          <a:p>
            <a:pPr marL="0" indent="0">
              <a:buNone/>
            </a:pPr>
            <a:r>
              <a:rPr lang="en-US" dirty="0"/>
              <a:t>Make a product or service</a:t>
            </a:r>
            <a:endParaRPr lang="en-US" sz="2000" dirty="0"/>
          </a:p>
        </p:txBody>
      </p:sp>
      <p:pic>
        <p:nvPicPr>
          <p:cNvPr id="5" name="Picture 4" descr="A blue and yellow hammer and wrench&#10;&#10;">
            <a:extLst>
              <a:ext uri="{FF2B5EF4-FFF2-40B4-BE49-F238E27FC236}">
                <a16:creationId xmlns:a16="http://schemas.microsoft.com/office/drawing/2014/main" id="{F8A3E71F-A3F7-3566-0166-73C04116D9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0344" y="1128104"/>
            <a:ext cx="6302264" cy="6302264"/>
          </a:xfrm>
          <a:prstGeom prst="rect">
            <a:avLst/>
          </a:prstGeom>
        </p:spPr>
      </p:pic>
      <p:sp>
        <p:nvSpPr>
          <p:cNvPr id="6" name="Right Triangle 5">
            <a:extLst>
              <a:ext uri="{FF2B5EF4-FFF2-40B4-BE49-F238E27FC236}">
                <a16:creationId xmlns:a16="http://schemas.microsoft.com/office/drawing/2014/main" id="{4CFA46CB-151F-2EC1-5037-6C2F6D55DA1D}"/>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5757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2F91D-EC57-B8AA-BD52-D7199CEB6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0B117-3677-036C-0FD7-D63A11129330}"/>
              </a:ext>
            </a:extLst>
          </p:cNvPr>
          <p:cNvSpPr>
            <a:spLocks noGrp="1"/>
          </p:cNvSpPr>
          <p:nvPr>
            <p:ph type="title"/>
          </p:nvPr>
        </p:nvSpPr>
        <p:spPr/>
        <p:txBody>
          <a:bodyPr/>
          <a:lstStyle/>
          <a:p>
            <a:r>
              <a:rPr lang="en-US" dirty="0"/>
              <a:t>Lean Business Start-Up</a:t>
            </a:r>
          </a:p>
        </p:txBody>
      </p:sp>
      <p:sp>
        <p:nvSpPr>
          <p:cNvPr id="3" name="Text Placeholder 2">
            <a:extLst>
              <a:ext uri="{FF2B5EF4-FFF2-40B4-BE49-F238E27FC236}">
                <a16:creationId xmlns:a16="http://schemas.microsoft.com/office/drawing/2014/main" id="{2FB5A4F8-7B88-0499-A422-8880407F6DD7}"/>
              </a:ext>
            </a:extLst>
          </p:cNvPr>
          <p:cNvSpPr>
            <a:spLocks noGrp="1"/>
          </p:cNvSpPr>
          <p:nvPr>
            <p:ph type="body" sz="quarter" idx="12"/>
          </p:nvPr>
        </p:nvSpPr>
        <p:spPr>
          <a:xfrm>
            <a:off x="651750" y="3120963"/>
            <a:ext cx="5444250" cy="2316546"/>
          </a:xfrm>
        </p:spPr>
        <p:txBody>
          <a:bodyPr/>
          <a:lstStyle/>
          <a:p>
            <a:pPr marL="0" indent="0">
              <a:buNone/>
            </a:pPr>
            <a:r>
              <a:rPr lang="en-US" sz="3200" b="1" dirty="0"/>
              <a:t>MEASURE</a:t>
            </a:r>
          </a:p>
          <a:p>
            <a:pPr marL="0" indent="0">
              <a:buNone/>
            </a:pPr>
            <a:endParaRPr lang="en-US" sz="3200" b="1" dirty="0"/>
          </a:p>
          <a:p>
            <a:pPr marL="0" indent="0">
              <a:buNone/>
            </a:pPr>
            <a:r>
              <a:rPr lang="en-US" dirty="0"/>
              <a:t>How many sales are being made?</a:t>
            </a:r>
          </a:p>
          <a:p>
            <a:pPr marL="0" indent="0">
              <a:buNone/>
            </a:pPr>
            <a:r>
              <a:rPr lang="en-US" dirty="0"/>
              <a:t>How efficient is production?</a:t>
            </a:r>
          </a:p>
          <a:p>
            <a:pPr marL="0" indent="0">
              <a:buNone/>
            </a:pPr>
            <a:r>
              <a:rPr lang="en-US" dirty="0"/>
              <a:t>How effective are our employees?</a:t>
            </a:r>
          </a:p>
        </p:txBody>
      </p:sp>
      <p:sp>
        <p:nvSpPr>
          <p:cNvPr id="4" name="Right Triangle 3">
            <a:extLst>
              <a:ext uri="{FF2B5EF4-FFF2-40B4-BE49-F238E27FC236}">
                <a16:creationId xmlns:a16="http://schemas.microsoft.com/office/drawing/2014/main" id="{AE0EC9CA-9A42-2919-B93E-D8B45073F1DB}"/>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53E112-90D4-9C90-439B-6C8AE85472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42381" y="1292902"/>
            <a:ext cx="5697869" cy="5697869"/>
          </a:xfrm>
          <a:prstGeom prst="rect">
            <a:avLst/>
          </a:prstGeom>
        </p:spPr>
      </p:pic>
    </p:spTree>
    <p:extLst>
      <p:ext uri="{BB962C8B-B14F-4D97-AF65-F5344CB8AC3E}">
        <p14:creationId xmlns:p14="http://schemas.microsoft.com/office/powerpoint/2010/main" val="21013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AD74B-1105-AAFF-40B7-B62DC1FD8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13E1B-3F01-9908-8E30-CC9E16039735}"/>
              </a:ext>
            </a:extLst>
          </p:cNvPr>
          <p:cNvSpPr>
            <a:spLocks noGrp="1"/>
          </p:cNvSpPr>
          <p:nvPr>
            <p:ph type="title"/>
          </p:nvPr>
        </p:nvSpPr>
        <p:spPr/>
        <p:txBody>
          <a:bodyPr/>
          <a:lstStyle/>
          <a:p>
            <a:r>
              <a:rPr lang="en-US" dirty="0"/>
              <a:t>Lean Business Start-Up</a:t>
            </a:r>
          </a:p>
        </p:txBody>
      </p:sp>
      <p:sp>
        <p:nvSpPr>
          <p:cNvPr id="3" name="Text Placeholder 2">
            <a:extLst>
              <a:ext uri="{FF2B5EF4-FFF2-40B4-BE49-F238E27FC236}">
                <a16:creationId xmlns:a16="http://schemas.microsoft.com/office/drawing/2014/main" id="{24383992-E305-E780-24DC-66227E06E243}"/>
              </a:ext>
            </a:extLst>
          </p:cNvPr>
          <p:cNvSpPr>
            <a:spLocks noGrp="1"/>
          </p:cNvSpPr>
          <p:nvPr>
            <p:ph type="body" sz="quarter" idx="12"/>
          </p:nvPr>
        </p:nvSpPr>
        <p:spPr>
          <a:xfrm>
            <a:off x="651749" y="3120963"/>
            <a:ext cx="6534141" cy="2316546"/>
          </a:xfrm>
        </p:spPr>
        <p:txBody>
          <a:bodyPr/>
          <a:lstStyle/>
          <a:p>
            <a:pPr marL="0" indent="0">
              <a:buNone/>
            </a:pPr>
            <a:r>
              <a:rPr lang="en-US" sz="3200" b="1" dirty="0"/>
              <a:t>LEARN</a:t>
            </a:r>
          </a:p>
          <a:p>
            <a:pPr marL="0" indent="0">
              <a:buNone/>
            </a:pPr>
            <a:endParaRPr lang="en-US" sz="3200" b="1" dirty="0"/>
          </a:p>
          <a:p>
            <a:pPr marL="0" indent="0">
              <a:buNone/>
            </a:pPr>
            <a:r>
              <a:rPr lang="en-US" dirty="0"/>
              <a:t>What can we take from what we’ve measured?</a:t>
            </a:r>
          </a:p>
          <a:p>
            <a:pPr marL="0" indent="0">
              <a:buNone/>
            </a:pPr>
            <a:r>
              <a:rPr lang="en-US" dirty="0"/>
              <a:t>How do we improve?</a:t>
            </a:r>
          </a:p>
          <a:p>
            <a:pPr marL="0" indent="0">
              <a:buNone/>
            </a:pPr>
            <a:r>
              <a:rPr lang="en-US" dirty="0"/>
              <a:t>What is working? What’s not?</a:t>
            </a:r>
          </a:p>
        </p:txBody>
      </p:sp>
      <p:pic>
        <p:nvPicPr>
          <p:cNvPr id="5" name="Picture 4" descr="A blue and yellow brain&#10;">
            <a:extLst>
              <a:ext uri="{FF2B5EF4-FFF2-40B4-BE49-F238E27FC236}">
                <a16:creationId xmlns:a16="http://schemas.microsoft.com/office/drawing/2014/main" id="{4130C3FD-B1AD-B932-B053-CB723C2671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7884" y="1763053"/>
            <a:ext cx="5032366" cy="5032366"/>
          </a:xfrm>
          <a:prstGeom prst="rect">
            <a:avLst/>
          </a:prstGeom>
        </p:spPr>
      </p:pic>
      <p:sp>
        <p:nvSpPr>
          <p:cNvPr id="6" name="Right Triangle 5">
            <a:extLst>
              <a:ext uri="{FF2B5EF4-FFF2-40B4-BE49-F238E27FC236}">
                <a16:creationId xmlns:a16="http://schemas.microsoft.com/office/drawing/2014/main" id="{DD3E4279-EC43-65D8-1204-AE4CCD0963A5}"/>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624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AB73-DC23-DE01-E5B1-3D1CADE05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15B5E-0FF3-FE4E-FE2B-E2A976EE801B}"/>
              </a:ext>
            </a:extLst>
          </p:cNvPr>
          <p:cNvSpPr>
            <a:spLocks noGrp="1"/>
          </p:cNvSpPr>
          <p:nvPr>
            <p:ph type="title"/>
          </p:nvPr>
        </p:nvSpPr>
        <p:spPr/>
        <p:txBody>
          <a:bodyPr/>
          <a:lstStyle/>
          <a:p>
            <a:r>
              <a:rPr lang="en-US" dirty="0"/>
              <a:t>Lean Business Start-Up</a:t>
            </a:r>
          </a:p>
        </p:txBody>
      </p:sp>
      <p:sp>
        <p:nvSpPr>
          <p:cNvPr id="3" name="Text Placeholder 2">
            <a:extLst>
              <a:ext uri="{FF2B5EF4-FFF2-40B4-BE49-F238E27FC236}">
                <a16:creationId xmlns:a16="http://schemas.microsoft.com/office/drawing/2014/main" id="{1514E63B-F07A-8A16-E6A9-CEFE63594C04}"/>
              </a:ext>
            </a:extLst>
          </p:cNvPr>
          <p:cNvSpPr>
            <a:spLocks noGrp="1"/>
          </p:cNvSpPr>
          <p:nvPr>
            <p:ph type="body" sz="quarter" idx="12"/>
          </p:nvPr>
        </p:nvSpPr>
        <p:spPr>
          <a:xfrm>
            <a:off x="651750" y="2607150"/>
            <a:ext cx="4862359" cy="2641600"/>
          </a:xfrm>
        </p:spPr>
        <p:txBody>
          <a:bodyPr/>
          <a:lstStyle/>
          <a:p>
            <a:pPr marL="0" indent="0">
              <a:buNone/>
            </a:pPr>
            <a:r>
              <a:rPr lang="en-US" b="1" dirty="0"/>
              <a:t>A successful company is one that is constantly </a:t>
            </a:r>
          </a:p>
          <a:p>
            <a:pPr marL="0" indent="0">
              <a:buNone/>
            </a:pPr>
            <a:r>
              <a:rPr lang="en-US" b="1" dirty="0"/>
              <a:t>re-evaluating itself.</a:t>
            </a:r>
          </a:p>
          <a:p>
            <a:pPr marL="0" indent="0">
              <a:buNone/>
            </a:pPr>
            <a:endParaRPr lang="en-US" sz="1600" b="1" dirty="0"/>
          </a:p>
          <a:p>
            <a:pPr marL="0" indent="0">
              <a:buNone/>
            </a:pPr>
            <a:endParaRPr lang="en-US" sz="1600" b="1" dirty="0"/>
          </a:p>
          <a:p>
            <a:pPr marL="0" indent="0">
              <a:buNone/>
            </a:pPr>
            <a:r>
              <a:rPr lang="en-US" dirty="0"/>
              <a:t>By following </a:t>
            </a:r>
          </a:p>
          <a:p>
            <a:pPr marL="0" indent="0">
              <a:buNone/>
            </a:pPr>
            <a:r>
              <a:rPr lang="en-US" dirty="0"/>
              <a:t>BUILD-MEASURE-LEARN, you can adapt more quickly and keep your customers happy!</a:t>
            </a:r>
          </a:p>
        </p:txBody>
      </p:sp>
      <p:sp>
        <p:nvSpPr>
          <p:cNvPr id="4" name="Rectangle 3">
            <a:extLst>
              <a:ext uri="{FF2B5EF4-FFF2-40B4-BE49-F238E27FC236}">
                <a16:creationId xmlns:a16="http://schemas.microsoft.com/office/drawing/2014/main" id="{922B3881-4914-CC1B-E83B-4841A993C921}"/>
              </a:ext>
              <a:ext uri="{C183D7F6-B498-43B3-948B-1728B52AA6E4}">
                <adec:decorative xmlns:adec="http://schemas.microsoft.com/office/drawing/2017/decorative" val="1"/>
              </a:ext>
            </a:extLst>
          </p:cNvPr>
          <p:cNvSpPr/>
          <p:nvPr/>
        </p:nvSpPr>
        <p:spPr>
          <a:xfrm>
            <a:off x="5818909" y="2461592"/>
            <a:ext cx="6100031" cy="3709171"/>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0F7A9A-2F39-4561-F6A8-62075ED4D6C7}"/>
              </a:ext>
              <a:ext uri="{C183D7F6-B498-43B3-948B-1728B52AA6E4}">
                <adec:decorative xmlns:adec="http://schemas.microsoft.com/office/drawing/2017/decorative" val="1"/>
              </a:ext>
            </a:extLst>
          </p:cNvPr>
          <p:cNvPicPr>
            <a:picLocks noChangeAspect="1"/>
          </p:cNvPicPr>
          <p:nvPr/>
        </p:nvPicPr>
        <p:blipFill>
          <a:blip r:embed="rId3"/>
          <a:srcRect l="3099" r="4623"/>
          <a:stretch>
            <a:fillRect/>
          </a:stretch>
        </p:blipFill>
        <p:spPr>
          <a:xfrm>
            <a:off x="5954904" y="2607150"/>
            <a:ext cx="5767704" cy="3409321"/>
          </a:xfrm>
          <a:prstGeom prst="rect">
            <a:avLst/>
          </a:prstGeom>
        </p:spPr>
      </p:pic>
    </p:spTree>
    <p:extLst>
      <p:ext uri="{BB962C8B-B14F-4D97-AF65-F5344CB8AC3E}">
        <p14:creationId xmlns:p14="http://schemas.microsoft.com/office/powerpoint/2010/main" val="1121495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CEEB-9DD4-BCFF-0CD7-D51F9F5950F9}"/>
              </a:ext>
            </a:extLst>
          </p:cNvPr>
          <p:cNvSpPr>
            <a:spLocks noGrp="1"/>
          </p:cNvSpPr>
          <p:nvPr>
            <p:ph type="title"/>
          </p:nvPr>
        </p:nvSpPr>
        <p:spPr/>
        <p:txBody>
          <a:bodyPr/>
          <a:lstStyle/>
          <a:p>
            <a:r>
              <a:rPr lang="en-US" dirty="0"/>
              <a:t>Business Model Canvas</a:t>
            </a:r>
          </a:p>
        </p:txBody>
      </p:sp>
      <p:sp>
        <p:nvSpPr>
          <p:cNvPr id="3" name="Right Triangle 2">
            <a:extLst>
              <a:ext uri="{FF2B5EF4-FFF2-40B4-BE49-F238E27FC236}">
                <a16:creationId xmlns:a16="http://schemas.microsoft.com/office/drawing/2014/main" id="{321C8E2B-F10E-094A-5561-662A37C8A322}"/>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693A12-B67C-10F6-A302-700E5AEBDE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1418" y="2018574"/>
            <a:ext cx="10049164" cy="4659293"/>
          </a:xfrm>
          <a:prstGeom prst="rect">
            <a:avLst/>
          </a:prstGeom>
        </p:spPr>
      </p:pic>
    </p:spTree>
    <p:extLst>
      <p:ext uri="{BB962C8B-B14F-4D97-AF65-F5344CB8AC3E}">
        <p14:creationId xmlns:p14="http://schemas.microsoft.com/office/powerpoint/2010/main" val="4008026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0DD00-4FAC-F40B-119B-CD762CD28CAB}"/>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579F46DD-6A41-2112-7118-662BA2C7B396}"/>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403FE212-81FC-EF7D-D4EC-EC5E996D95DA}"/>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5" y="-2708148"/>
            <a:ext cx="6858000" cy="12274296"/>
          </a:xfrm>
          <a:prstGeom prst="rect">
            <a:avLst/>
          </a:prstGeom>
        </p:spPr>
      </p:pic>
      <p:sp>
        <p:nvSpPr>
          <p:cNvPr id="8" name="Right Triangle 7">
            <a:extLst>
              <a:ext uri="{FF2B5EF4-FFF2-40B4-BE49-F238E27FC236}">
                <a16:creationId xmlns:a16="http://schemas.microsoft.com/office/drawing/2014/main" id="{4B183B9D-2FB4-30ED-42D0-20DD8B2E3706}"/>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3DD4847-0DA6-A708-4A79-A081FD17DE9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VENTURE FUNDING</a:t>
            </a:r>
          </a:p>
        </p:txBody>
      </p:sp>
      <p:sp>
        <p:nvSpPr>
          <p:cNvPr id="14" name="Right Triangle 13">
            <a:extLst>
              <a:ext uri="{FF2B5EF4-FFF2-40B4-BE49-F238E27FC236}">
                <a16:creationId xmlns:a16="http://schemas.microsoft.com/office/drawing/2014/main" id="{182EC7E0-6E5E-FA6C-90AC-C041268600FB}"/>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218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0494B-A1CF-2F8C-83C9-04DBEAB434DA}"/>
              </a:ext>
            </a:extLst>
          </p:cNvPr>
          <p:cNvSpPr>
            <a:spLocks noGrp="1"/>
          </p:cNvSpPr>
          <p:nvPr>
            <p:ph type="title"/>
          </p:nvPr>
        </p:nvSpPr>
        <p:spPr/>
        <p:txBody>
          <a:bodyPr/>
          <a:lstStyle/>
          <a:p>
            <a:r>
              <a:rPr lang="en-US" dirty="0"/>
              <a:t>Venture Funding</a:t>
            </a:r>
          </a:p>
        </p:txBody>
      </p:sp>
      <p:sp>
        <p:nvSpPr>
          <p:cNvPr id="3" name="Text Placeholder 2">
            <a:extLst>
              <a:ext uri="{FF2B5EF4-FFF2-40B4-BE49-F238E27FC236}">
                <a16:creationId xmlns:a16="http://schemas.microsoft.com/office/drawing/2014/main" id="{5A9E7AD0-9445-ACDF-E999-3105BFC5E3BB}"/>
              </a:ext>
            </a:extLst>
          </p:cNvPr>
          <p:cNvSpPr>
            <a:spLocks noGrp="1"/>
          </p:cNvSpPr>
          <p:nvPr>
            <p:ph type="body" sz="quarter" idx="12"/>
          </p:nvPr>
        </p:nvSpPr>
        <p:spPr>
          <a:xfrm>
            <a:off x="651750" y="2255454"/>
            <a:ext cx="4769995" cy="4033586"/>
          </a:xfrm>
        </p:spPr>
        <p:txBody>
          <a:bodyPr/>
          <a:lstStyle/>
          <a:p>
            <a:pPr marL="0" indent="0">
              <a:buNone/>
            </a:pPr>
            <a:r>
              <a:rPr lang="en-US" dirty="0"/>
              <a:t>JA Companies typically gain start-up funding by </a:t>
            </a:r>
            <a:r>
              <a:rPr lang="en-US" b="1" dirty="0"/>
              <a:t>selling shares to investors</a:t>
            </a:r>
            <a:r>
              <a:rPr lang="en-US" dirty="0"/>
              <a:t>. </a:t>
            </a:r>
          </a:p>
          <a:p>
            <a:pPr marL="0" indent="0">
              <a:buNone/>
            </a:pPr>
            <a:endParaRPr lang="en-US" dirty="0"/>
          </a:p>
          <a:p>
            <a:pPr marL="0" indent="0">
              <a:buNone/>
            </a:pPr>
            <a:r>
              <a:rPr lang="en-US" b="1" u="sng" dirty="0"/>
              <a:t>Shares</a:t>
            </a:r>
            <a:r>
              <a:rPr lang="en-US" dirty="0"/>
              <a:t> are units of ownership in a company.</a:t>
            </a:r>
          </a:p>
          <a:p>
            <a:pPr marL="0" indent="0">
              <a:buNone/>
            </a:pPr>
            <a:endParaRPr lang="en-US" dirty="0"/>
          </a:p>
          <a:p>
            <a:pPr marL="0" indent="0">
              <a:buNone/>
            </a:pPr>
            <a:r>
              <a:rPr lang="en-US" dirty="0"/>
              <a:t>Investors take </a:t>
            </a:r>
            <a:r>
              <a:rPr lang="en-US" b="1" dirty="0"/>
              <a:t>equity</a:t>
            </a:r>
            <a:r>
              <a:rPr lang="en-US" dirty="0"/>
              <a:t> in the business to help it get started and operate. </a:t>
            </a:r>
          </a:p>
        </p:txBody>
      </p:sp>
      <p:sp>
        <p:nvSpPr>
          <p:cNvPr id="4" name="Rectangle 3">
            <a:extLst>
              <a:ext uri="{FF2B5EF4-FFF2-40B4-BE49-F238E27FC236}">
                <a16:creationId xmlns:a16="http://schemas.microsoft.com/office/drawing/2014/main" id="{8D007F96-696E-88EF-F44D-AF098417795C}"/>
              </a:ext>
            </a:extLst>
          </p:cNvPr>
          <p:cNvSpPr/>
          <p:nvPr/>
        </p:nvSpPr>
        <p:spPr>
          <a:xfrm>
            <a:off x="7666034" y="2137284"/>
            <a:ext cx="4122833" cy="1973480"/>
          </a:xfrm>
          <a:custGeom>
            <a:avLst/>
            <a:gdLst>
              <a:gd name="csX0" fmla="*/ 0 w 4122833"/>
              <a:gd name="csY0" fmla="*/ 0 h 1973480"/>
              <a:gd name="csX1" fmla="*/ 563454 w 4122833"/>
              <a:gd name="csY1" fmla="*/ 0 h 1973480"/>
              <a:gd name="csX2" fmla="*/ 1291821 w 4122833"/>
              <a:gd name="csY2" fmla="*/ 0 h 1973480"/>
              <a:gd name="csX3" fmla="*/ 2061417 w 4122833"/>
              <a:gd name="csY3" fmla="*/ 0 h 1973480"/>
              <a:gd name="csX4" fmla="*/ 2789784 w 4122833"/>
              <a:gd name="csY4" fmla="*/ 0 h 1973480"/>
              <a:gd name="csX5" fmla="*/ 3476922 w 4122833"/>
              <a:gd name="csY5" fmla="*/ 0 h 1973480"/>
              <a:gd name="csX6" fmla="*/ 4122833 w 4122833"/>
              <a:gd name="csY6" fmla="*/ 0 h 1973480"/>
              <a:gd name="csX7" fmla="*/ 4122833 w 4122833"/>
              <a:gd name="csY7" fmla="*/ 618357 h 1973480"/>
              <a:gd name="csX8" fmla="*/ 4122833 w 4122833"/>
              <a:gd name="csY8" fmla="*/ 1216979 h 1973480"/>
              <a:gd name="csX9" fmla="*/ 4122833 w 4122833"/>
              <a:gd name="csY9" fmla="*/ 1973480 h 1973480"/>
              <a:gd name="csX10" fmla="*/ 3476922 w 4122833"/>
              <a:gd name="csY10" fmla="*/ 1973480 h 1973480"/>
              <a:gd name="csX11" fmla="*/ 2748555 w 4122833"/>
              <a:gd name="csY11" fmla="*/ 1973480 h 1973480"/>
              <a:gd name="csX12" fmla="*/ 2185101 w 4122833"/>
              <a:gd name="csY12" fmla="*/ 1973480 h 1973480"/>
              <a:gd name="csX13" fmla="*/ 1456734 w 4122833"/>
              <a:gd name="csY13" fmla="*/ 1973480 h 1973480"/>
              <a:gd name="csX14" fmla="*/ 852052 w 4122833"/>
              <a:gd name="csY14" fmla="*/ 1973480 h 1973480"/>
              <a:gd name="csX15" fmla="*/ 0 w 4122833"/>
              <a:gd name="csY15" fmla="*/ 1973480 h 1973480"/>
              <a:gd name="csX16" fmla="*/ 0 w 4122833"/>
              <a:gd name="csY16" fmla="*/ 1295919 h 1973480"/>
              <a:gd name="csX17" fmla="*/ 0 w 4122833"/>
              <a:gd name="csY17" fmla="*/ 657827 h 1973480"/>
              <a:gd name="csX18" fmla="*/ 0 w 4122833"/>
              <a:gd name="csY18" fmla="*/ 0 h 1973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4122833" h="1973480" fill="none" extrusionOk="0">
                <a:moveTo>
                  <a:pt x="0" y="0"/>
                </a:moveTo>
                <a:cubicBezTo>
                  <a:pt x="280937" y="-20606"/>
                  <a:pt x="323437" y="10226"/>
                  <a:pt x="563454" y="0"/>
                </a:cubicBezTo>
                <a:cubicBezTo>
                  <a:pt x="803471" y="-10226"/>
                  <a:pt x="963187" y="16507"/>
                  <a:pt x="1291821" y="0"/>
                </a:cubicBezTo>
                <a:cubicBezTo>
                  <a:pt x="1620455" y="-16507"/>
                  <a:pt x="1895664" y="-345"/>
                  <a:pt x="2061417" y="0"/>
                </a:cubicBezTo>
                <a:cubicBezTo>
                  <a:pt x="2227170" y="345"/>
                  <a:pt x="2441234" y="23536"/>
                  <a:pt x="2789784" y="0"/>
                </a:cubicBezTo>
                <a:cubicBezTo>
                  <a:pt x="3138334" y="-23536"/>
                  <a:pt x="3159325" y="-17086"/>
                  <a:pt x="3476922" y="0"/>
                </a:cubicBezTo>
                <a:cubicBezTo>
                  <a:pt x="3794519" y="17086"/>
                  <a:pt x="3933243" y="-21084"/>
                  <a:pt x="4122833" y="0"/>
                </a:cubicBezTo>
                <a:cubicBezTo>
                  <a:pt x="4110093" y="159624"/>
                  <a:pt x="4114586" y="331362"/>
                  <a:pt x="4122833" y="618357"/>
                </a:cubicBezTo>
                <a:cubicBezTo>
                  <a:pt x="4131080" y="905352"/>
                  <a:pt x="4093038" y="998014"/>
                  <a:pt x="4122833" y="1216979"/>
                </a:cubicBezTo>
                <a:cubicBezTo>
                  <a:pt x="4152628" y="1435944"/>
                  <a:pt x="4085361" y="1684299"/>
                  <a:pt x="4122833" y="1973480"/>
                </a:cubicBezTo>
                <a:cubicBezTo>
                  <a:pt x="3832745" y="1977737"/>
                  <a:pt x="3696067" y="1985714"/>
                  <a:pt x="3476922" y="1973480"/>
                </a:cubicBezTo>
                <a:cubicBezTo>
                  <a:pt x="3257777" y="1961246"/>
                  <a:pt x="2927905" y="1956454"/>
                  <a:pt x="2748555" y="1973480"/>
                </a:cubicBezTo>
                <a:cubicBezTo>
                  <a:pt x="2569205" y="1990506"/>
                  <a:pt x="2344792" y="1957650"/>
                  <a:pt x="2185101" y="1973480"/>
                </a:cubicBezTo>
                <a:cubicBezTo>
                  <a:pt x="2025410" y="1989310"/>
                  <a:pt x="1674904" y="1996494"/>
                  <a:pt x="1456734" y="1973480"/>
                </a:cubicBezTo>
                <a:cubicBezTo>
                  <a:pt x="1238564" y="1950466"/>
                  <a:pt x="1096803" y="1956554"/>
                  <a:pt x="852052" y="1973480"/>
                </a:cubicBezTo>
                <a:cubicBezTo>
                  <a:pt x="607301" y="1990406"/>
                  <a:pt x="307364" y="1986272"/>
                  <a:pt x="0" y="1973480"/>
                </a:cubicBezTo>
                <a:cubicBezTo>
                  <a:pt x="819" y="1718101"/>
                  <a:pt x="-19888" y="1521049"/>
                  <a:pt x="0" y="1295919"/>
                </a:cubicBezTo>
                <a:cubicBezTo>
                  <a:pt x="19888" y="1070789"/>
                  <a:pt x="4862" y="826979"/>
                  <a:pt x="0" y="657827"/>
                </a:cubicBezTo>
                <a:cubicBezTo>
                  <a:pt x="-4862" y="488675"/>
                  <a:pt x="-17363" y="166933"/>
                  <a:pt x="0" y="0"/>
                </a:cubicBezTo>
                <a:close/>
              </a:path>
              <a:path w="4122833" h="1973480" stroke="0" extrusionOk="0">
                <a:moveTo>
                  <a:pt x="0" y="0"/>
                </a:moveTo>
                <a:cubicBezTo>
                  <a:pt x="199065" y="-23148"/>
                  <a:pt x="342031" y="14176"/>
                  <a:pt x="645911" y="0"/>
                </a:cubicBezTo>
                <a:cubicBezTo>
                  <a:pt x="949791" y="-14176"/>
                  <a:pt x="998723" y="24599"/>
                  <a:pt x="1291821" y="0"/>
                </a:cubicBezTo>
                <a:cubicBezTo>
                  <a:pt x="1584919" y="-24599"/>
                  <a:pt x="1761879" y="-4340"/>
                  <a:pt x="2020188" y="0"/>
                </a:cubicBezTo>
                <a:cubicBezTo>
                  <a:pt x="2278497" y="4340"/>
                  <a:pt x="2413642" y="19629"/>
                  <a:pt x="2748555" y="0"/>
                </a:cubicBezTo>
                <a:cubicBezTo>
                  <a:pt x="3083468" y="-19629"/>
                  <a:pt x="3042107" y="13211"/>
                  <a:pt x="3312009" y="0"/>
                </a:cubicBezTo>
                <a:cubicBezTo>
                  <a:pt x="3581911" y="-13211"/>
                  <a:pt x="3749460" y="18923"/>
                  <a:pt x="4122833" y="0"/>
                </a:cubicBezTo>
                <a:cubicBezTo>
                  <a:pt x="4145449" y="216233"/>
                  <a:pt x="4103036" y="495642"/>
                  <a:pt x="4122833" y="638092"/>
                </a:cubicBezTo>
                <a:cubicBezTo>
                  <a:pt x="4142630" y="780542"/>
                  <a:pt x="4131465" y="989232"/>
                  <a:pt x="4122833" y="1256449"/>
                </a:cubicBezTo>
                <a:cubicBezTo>
                  <a:pt x="4114201" y="1523666"/>
                  <a:pt x="4125178" y="1754166"/>
                  <a:pt x="4122833" y="1973480"/>
                </a:cubicBezTo>
                <a:cubicBezTo>
                  <a:pt x="3789361" y="1981866"/>
                  <a:pt x="3589221" y="1984028"/>
                  <a:pt x="3353238" y="1973480"/>
                </a:cubicBezTo>
                <a:cubicBezTo>
                  <a:pt x="3117255" y="1962932"/>
                  <a:pt x="2925291" y="1949540"/>
                  <a:pt x="2624870" y="1973480"/>
                </a:cubicBezTo>
                <a:cubicBezTo>
                  <a:pt x="2324449" y="1997420"/>
                  <a:pt x="2249874" y="1990554"/>
                  <a:pt x="2061417" y="1973480"/>
                </a:cubicBezTo>
                <a:cubicBezTo>
                  <a:pt x="1872960" y="1956406"/>
                  <a:pt x="1688706" y="1979007"/>
                  <a:pt x="1497963" y="1973480"/>
                </a:cubicBezTo>
                <a:cubicBezTo>
                  <a:pt x="1307220" y="1967953"/>
                  <a:pt x="923291" y="1941632"/>
                  <a:pt x="728367" y="1973480"/>
                </a:cubicBezTo>
                <a:cubicBezTo>
                  <a:pt x="533443" y="2005328"/>
                  <a:pt x="158743" y="1960896"/>
                  <a:pt x="0" y="1973480"/>
                </a:cubicBezTo>
                <a:cubicBezTo>
                  <a:pt x="-33019" y="1641004"/>
                  <a:pt x="-19127" y="1471125"/>
                  <a:pt x="0" y="1295919"/>
                </a:cubicBezTo>
                <a:cubicBezTo>
                  <a:pt x="19127" y="1120713"/>
                  <a:pt x="24960" y="849566"/>
                  <a:pt x="0" y="638092"/>
                </a:cubicBezTo>
                <a:cubicBezTo>
                  <a:pt x="-24960" y="426618"/>
                  <a:pt x="11361" y="232776"/>
                  <a:pt x="0" y="0"/>
                </a:cubicBezTo>
                <a:close/>
              </a:path>
            </a:pathLst>
          </a:custGeom>
          <a:solidFill>
            <a:schemeClr val="bg1"/>
          </a:solidFill>
          <a:ln w="38100" cap="flat" cmpd="sng" algn="ctr">
            <a:solidFill>
              <a:srgbClr val="28708B"/>
            </a:solidFill>
            <a:prstDash val="solid"/>
            <a:miter lim="800000"/>
            <a:extLst>
              <a:ext uri="{C807C97D-BFC1-408E-A445-0C87EB9F89A2}">
                <ask:lineSketchStyleProps xmlns:ask="http://schemas.microsoft.com/office/drawing/2018/sketchyshapes" sd="1627394876">
                  <a:prstGeom prst="rect">
                    <a:avLst/>
                  </a:prstGeom>
                  <ask:type>
                    <ask:lineSketchFreehand/>
                  </ask:type>
                </ask:lineSketchStyleProps>
              </a:ext>
            </a:extLst>
          </a:ln>
          <a:effectLst/>
        </p:spPr>
        <p:txBody>
          <a:bodyPr rtlCol="0" anchor="ctr"/>
          <a:lstStyle/>
          <a:p>
            <a:pPr marR="0" lvl="0" defTabSz="914400" rtl="0" eaLnBrk="1" fontAlgn="auto" latinLnBrk="0" hangingPunct="1">
              <a:lnSpc>
                <a:spcPct val="100000"/>
              </a:lnSpc>
              <a:spcBef>
                <a:spcPts val="0"/>
              </a:spcBef>
              <a:spcAft>
                <a:spcPts val="0"/>
              </a:spcAft>
              <a:buClrTx/>
              <a:buSzTx/>
              <a:tabLst/>
              <a:defRPr/>
            </a:pPr>
            <a:r>
              <a:rPr kumimoji="0" lang="en-US" sz="2400" b="1" i="0" u="none" strike="noStrike" kern="0" cap="none" spc="0" normalizeH="0" baseline="0" noProof="0" dirty="0">
                <a:ln>
                  <a:noFill/>
                </a:ln>
                <a:solidFill>
                  <a:srgbClr val="22404D"/>
                </a:solidFill>
                <a:effectLst/>
                <a:uLnTx/>
                <a:uFillTx/>
                <a:latin typeface="Bierstadt" panose="020B0004020202020204" pitchFamily="34" charset="0"/>
                <a:ea typeface="+mn-ea"/>
                <a:cs typeface="+mn-cs"/>
              </a:rPr>
              <a:t>Pros</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0" cap="none" spc="0" normalizeH="0" baseline="0" noProof="0" dirty="0">
                <a:ln>
                  <a:noFill/>
                </a:ln>
                <a:solidFill>
                  <a:srgbClr val="22404D"/>
                </a:solidFill>
                <a:effectLst/>
                <a:uLnTx/>
                <a:uFillTx/>
                <a:latin typeface="Bierstadt" panose="020B0004020202020204" pitchFamily="34" charset="0"/>
                <a:ea typeface="+mn-ea"/>
                <a:cs typeface="+mn-cs"/>
              </a:rPr>
              <a:t>Shared risk</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kern="0" dirty="0">
                <a:solidFill>
                  <a:srgbClr val="22404D"/>
                </a:solidFill>
                <a:latin typeface="Bierstadt" panose="020B0004020202020204" pitchFamily="34" charset="0"/>
              </a:rPr>
              <a:t>Access to capital</a:t>
            </a:r>
            <a:endParaRPr kumimoji="0" lang="en-US" sz="2400" b="0" i="0" u="none" strike="noStrike" kern="0" cap="none" spc="0" normalizeH="0" baseline="0" noProof="0" dirty="0">
              <a:ln>
                <a:noFill/>
              </a:ln>
              <a:solidFill>
                <a:srgbClr val="22404D"/>
              </a:solidFill>
              <a:effectLst/>
              <a:uLnTx/>
              <a:uFillTx/>
              <a:latin typeface="Bierstadt" panose="020B0004020202020204" pitchFamily="34" charset="0"/>
              <a:ea typeface="+mn-ea"/>
              <a:cs typeface="+mn-cs"/>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kern="0" dirty="0">
                <a:solidFill>
                  <a:srgbClr val="22404D"/>
                </a:solidFill>
                <a:latin typeface="Bierstadt" panose="020B0004020202020204" pitchFamily="34" charset="0"/>
              </a:rPr>
              <a:t>No obligation to pay initial investment back</a:t>
            </a:r>
            <a:endParaRPr kumimoji="0" lang="en-US" sz="2400" b="0" i="0" u="none" strike="noStrike" kern="0" cap="none" spc="0" normalizeH="0" baseline="0" noProof="0" dirty="0">
              <a:ln>
                <a:noFill/>
              </a:ln>
              <a:solidFill>
                <a:srgbClr val="22404D"/>
              </a:solidFill>
              <a:effectLst/>
              <a:uLnTx/>
              <a:uFillTx/>
              <a:latin typeface="Bierstadt" panose="020B0004020202020204" pitchFamily="34" charset="0"/>
              <a:ea typeface="+mn-ea"/>
              <a:cs typeface="+mn-cs"/>
            </a:endParaRPr>
          </a:p>
        </p:txBody>
      </p:sp>
      <p:sp>
        <p:nvSpPr>
          <p:cNvPr id="8" name="Right Triangle 7">
            <a:extLst>
              <a:ext uri="{FF2B5EF4-FFF2-40B4-BE49-F238E27FC236}">
                <a16:creationId xmlns:a16="http://schemas.microsoft.com/office/drawing/2014/main" id="{BB3FC650-6B2A-5032-5419-960D324C984E}"/>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A96463-F822-D3EC-C3BD-1DF0D9F01469}"/>
              </a:ext>
            </a:extLst>
          </p:cNvPr>
          <p:cNvSpPr/>
          <p:nvPr/>
        </p:nvSpPr>
        <p:spPr>
          <a:xfrm>
            <a:off x="7666034" y="4433731"/>
            <a:ext cx="4122833" cy="1973480"/>
          </a:xfrm>
          <a:custGeom>
            <a:avLst/>
            <a:gdLst>
              <a:gd name="csX0" fmla="*/ 0 w 4122833"/>
              <a:gd name="csY0" fmla="*/ 0 h 1973480"/>
              <a:gd name="csX1" fmla="*/ 604682 w 4122833"/>
              <a:gd name="csY1" fmla="*/ 0 h 1973480"/>
              <a:gd name="csX2" fmla="*/ 1291821 w 4122833"/>
              <a:gd name="csY2" fmla="*/ 0 h 1973480"/>
              <a:gd name="csX3" fmla="*/ 2020188 w 4122833"/>
              <a:gd name="csY3" fmla="*/ 0 h 1973480"/>
              <a:gd name="csX4" fmla="*/ 2583642 w 4122833"/>
              <a:gd name="csY4" fmla="*/ 0 h 1973480"/>
              <a:gd name="csX5" fmla="*/ 3312009 w 4122833"/>
              <a:gd name="csY5" fmla="*/ 0 h 1973480"/>
              <a:gd name="csX6" fmla="*/ 4122833 w 4122833"/>
              <a:gd name="csY6" fmla="*/ 0 h 1973480"/>
              <a:gd name="csX7" fmla="*/ 4122833 w 4122833"/>
              <a:gd name="csY7" fmla="*/ 697296 h 1973480"/>
              <a:gd name="csX8" fmla="*/ 4122833 w 4122833"/>
              <a:gd name="csY8" fmla="*/ 1374858 h 1973480"/>
              <a:gd name="csX9" fmla="*/ 4122833 w 4122833"/>
              <a:gd name="csY9" fmla="*/ 1973480 h 1973480"/>
              <a:gd name="csX10" fmla="*/ 3476922 w 4122833"/>
              <a:gd name="csY10" fmla="*/ 1973480 h 1973480"/>
              <a:gd name="csX11" fmla="*/ 2789784 w 4122833"/>
              <a:gd name="csY11" fmla="*/ 1973480 h 1973480"/>
              <a:gd name="csX12" fmla="*/ 2185101 w 4122833"/>
              <a:gd name="csY12" fmla="*/ 1973480 h 1973480"/>
              <a:gd name="csX13" fmla="*/ 1415506 w 4122833"/>
              <a:gd name="csY13" fmla="*/ 1973480 h 1973480"/>
              <a:gd name="csX14" fmla="*/ 687139 w 4122833"/>
              <a:gd name="csY14" fmla="*/ 1973480 h 1973480"/>
              <a:gd name="csX15" fmla="*/ 0 w 4122833"/>
              <a:gd name="csY15" fmla="*/ 1973480 h 1973480"/>
              <a:gd name="csX16" fmla="*/ 0 w 4122833"/>
              <a:gd name="csY16" fmla="*/ 1295919 h 1973480"/>
              <a:gd name="csX17" fmla="*/ 0 w 4122833"/>
              <a:gd name="csY17" fmla="*/ 677561 h 1973480"/>
              <a:gd name="csX18" fmla="*/ 0 w 4122833"/>
              <a:gd name="csY18" fmla="*/ 0 h 1973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4122833" h="1973480" fill="none" extrusionOk="0">
                <a:moveTo>
                  <a:pt x="0" y="0"/>
                </a:moveTo>
                <a:cubicBezTo>
                  <a:pt x="239987" y="13661"/>
                  <a:pt x="342366" y="20733"/>
                  <a:pt x="604682" y="0"/>
                </a:cubicBezTo>
                <a:cubicBezTo>
                  <a:pt x="866998" y="-20733"/>
                  <a:pt x="1007635" y="18443"/>
                  <a:pt x="1291821" y="0"/>
                </a:cubicBezTo>
                <a:cubicBezTo>
                  <a:pt x="1576007" y="-18443"/>
                  <a:pt x="1661230" y="-14740"/>
                  <a:pt x="2020188" y="0"/>
                </a:cubicBezTo>
                <a:cubicBezTo>
                  <a:pt x="2379146" y="14740"/>
                  <a:pt x="2313681" y="7882"/>
                  <a:pt x="2583642" y="0"/>
                </a:cubicBezTo>
                <a:cubicBezTo>
                  <a:pt x="2853603" y="-7882"/>
                  <a:pt x="3098138" y="-9328"/>
                  <a:pt x="3312009" y="0"/>
                </a:cubicBezTo>
                <a:cubicBezTo>
                  <a:pt x="3525880" y="9328"/>
                  <a:pt x="3730964" y="34614"/>
                  <a:pt x="4122833" y="0"/>
                </a:cubicBezTo>
                <a:cubicBezTo>
                  <a:pt x="4136551" y="347413"/>
                  <a:pt x="4098506" y="481972"/>
                  <a:pt x="4122833" y="697296"/>
                </a:cubicBezTo>
                <a:cubicBezTo>
                  <a:pt x="4147160" y="912620"/>
                  <a:pt x="4119610" y="1050225"/>
                  <a:pt x="4122833" y="1374858"/>
                </a:cubicBezTo>
                <a:cubicBezTo>
                  <a:pt x="4126056" y="1699491"/>
                  <a:pt x="4112424" y="1849044"/>
                  <a:pt x="4122833" y="1973480"/>
                </a:cubicBezTo>
                <a:cubicBezTo>
                  <a:pt x="3949430" y="1980811"/>
                  <a:pt x="3747245" y="1961208"/>
                  <a:pt x="3476922" y="1973480"/>
                </a:cubicBezTo>
                <a:cubicBezTo>
                  <a:pt x="3206599" y="1985752"/>
                  <a:pt x="3070910" y="2003865"/>
                  <a:pt x="2789784" y="1973480"/>
                </a:cubicBezTo>
                <a:cubicBezTo>
                  <a:pt x="2508658" y="1943095"/>
                  <a:pt x="2451357" y="1988081"/>
                  <a:pt x="2185101" y="1973480"/>
                </a:cubicBezTo>
                <a:cubicBezTo>
                  <a:pt x="1918845" y="1958879"/>
                  <a:pt x="1672032" y="1985765"/>
                  <a:pt x="1415506" y="1973480"/>
                </a:cubicBezTo>
                <a:cubicBezTo>
                  <a:pt x="1158981" y="1961195"/>
                  <a:pt x="883643" y="1960564"/>
                  <a:pt x="687139" y="1973480"/>
                </a:cubicBezTo>
                <a:cubicBezTo>
                  <a:pt x="490635" y="1986396"/>
                  <a:pt x="278319" y="2007425"/>
                  <a:pt x="0" y="1973480"/>
                </a:cubicBezTo>
                <a:cubicBezTo>
                  <a:pt x="8705" y="1730302"/>
                  <a:pt x="19082" y="1606725"/>
                  <a:pt x="0" y="1295919"/>
                </a:cubicBezTo>
                <a:cubicBezTo>
                  <a:pt x="-19082" y="985113"/>
                  <a:pt x="-25974" y="978820"/>
                  <a:pt x="0" y="677561"/>
                </a:cubicBezTo>
                <a:cubicBezTo>
                  <a:pt x="25974" y="376302"/>
                  <a:pt x="-22342" y="305583"/>
                  <a:pt x="0" y="0"/>
                </a:cubicBezTo>
                <a:close/>
              </a:path>
              <a:path w="4122833" h="1973480" stroke="0" extrusionOk="0">
                <a:moveTo>
                  <a:pt x="0" y="0"/>
                </a:moveTo>
                <a:cubicBezTo>
                  <a:pt x="286449" y="-37808"/>
                  <a:pt x="551656" y="-19765"/>
                  <a:pt x="769595" y="0"/>
                </a:cubicBezTo>
                <a:cubicBezTo>
                  <a:pt x="987534" y="19765"/>
                  <a:pt x="1281626" y="-13952"/>
                  <a:pt x="1497963" y="0"/>
                </a:cubicBezTo>
                <a:cubicBezTo>
                  <a:pt x="1714300" y="13952"/>
                  <a:pt x="2112138" y="-18582"/>
                  <a:pt x="2267558" y="0"/>
                </a:cubicBezTo>
                <a:cubicBezTo>
                  <a:pt x="2422979" y="18582"/>
                  <a:pt x="2713947" y="26032"/>
                  <a:pt x="2995925" y="0"/>
                </a:cubicBezTo>
                <a:cubicBezTo>
                  <a:pt x="3277903" y="-26032"/>
                  <a:pt x="3684741" y="26829"/>
                  <a:pt x="4122833" y="0"/>
                </a:cubicBezTo>
                <a:cubicBezTo>
                  <a:pt x="4113991" y="177164"/>
                  <a:pt x="4120206" y="318612"/>
                  <a:pt x="4122833" y="618357"/>
                </a:cubicBezTo>
                <a:cubicBezTo>
                  <a:pt x="4125460" y="918102"/>
                  <a:pt x="4119166" y="982067"/>
                  <a:pt x="4122833" y="1295919"/>
                </a:cubicBezTo>
                <a:cubicBezTo>
                  <a:pt x="4126500" y="1609771"/>
                  <a:pt x="4100812" y="1667586"/>
                  <a:pt x="4122833" y="1973480"/>
                </a:cubicBezTo>
                <a:cubicBezTo>
                  <a:pt x="3914417" y="1995302"/>
                  <a:pt x="3760210" y="1973070"/>
                  <a:pt x="3476922" y="1973480"/>
                </a:cubicBezTo>
                <a:cubicBezTo>
                  <a:pt x="3193634" y="1973890"/>
                  <a:pt x="3036950" y="1967402"/>
                  <a:pt x="2872240" y="1973480"/>
                </a:cubicBezTo>
                <a:cubicBezTo>
                  <a:pt x="2707530" y="1979558"/>
                  <a:pt x="2407702" y="1997592"/>
                  <a:pt x="2143873" y="1973480"/>
                </a:cubicBezTo>
                <a:cubicBezTo>
                  <a:pt x="1880044" y="1949368"/>
                  <a:pt x="1806122" y="1946647"/>
                  <a:pt x="1580419" y="1973480"/>
                </a:cubicBezTo>
                <a:cubicBezTo>
                  <a:pt x="1354716" y="2000313"/>
                  <a:pt x="1278524" y="1971748"/>
                  <a:pt x="1016965" y="1973480"/>
                </a:cubicBezTo>
                <a:cubicBezTo>
                  <a:pt x="755406" y="1975212"/>
                  <a:pt x="307568" y="1997299"/>
                  <a:pt x="0" y="1973480"/>
                </a:cubicBezTo>
                <a:cubicBezTo>
                  <a:pt x="-31904" y="1696419"/>
                  <a:pt x="27411" y="1487246"/>
                  <a:pt x="0" y="1335388"/>
                </a:cubicBezTo>
                <a:cubicBezTo>
                  <a:pt x="-27411" y="1183530"/>
                  <a:pt x="21093" y="936708"/>
                  <a:pt x="0" y="657827"/>
                </a:cubicBezTo>
                <a:cubicBezTo>
                  <a:pt x="-21093" y="378946"/>
                  <a:pt x="271" y="305757"/>
                  <a:pt x="0" y="0"/>
                </a:cubicBezTo>
                <a:close/>
              </a:path>
            </a:pathLst>
          </a:custGeom>
          <a:solidFill>
            <a:schemeClr val="bg1"/>
          </a:solidFill>
          <a:ln w="38100" cap="flat" cmpd="sng" algn="ctr">
            <a:solidFill>
              <a:srgbClr val="28708B"/>
            </a:solidFill>
            <a:prstDash val="solid"/>
            <a:miter lim="800000"/>
            <a:extLst>
              <a:ext uri="{C807C97D-BFC1-408E-A445-0C87EB9F89A2}">
                <ask:lineSketchStyleProps xmlns:ask="http://schemas.microsoft.com/office/drawing/2018/sketchyshapes" sd="214564401">
                  <a:prstGeom prst="rect">
                    <a:avLst/>
                  </a:prstGeom>
                  <ask:type>
                    <ask:lineSketchFreehand/>
                  </ask:type>
                </ask:lineSketchStyleProps>
              </a:ext>
            </a:extLst>
          </a:ln>
          <a:effectLst/>
        </p:spPr>
        <p:txBody>
          <a:bodyPr rtlCol="0" anchor="ctr"/>
          <a:lstStyle/>
          <a:p>
            <a:pPr marL="342900" marR="0" lvl="0" indent="-3429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0" cap="none" spc="0" normalizeH="0" baseline="0" noProof="0" dirty="0">
              <a:ln>
                <a:noFill/>
              </a:ln>
              <a:solidFill>
                <a:srgbClr val="22404D"/>
              </a:solidFill>
              <a:effectLst/>
              <a:uLnTx/>
              <a:uFillTx/>
              <a:latin typeface="Bierstadt" panose="020B0004020202020204" pitchFamily="34" charset="0"/>
              <a:ea typeface="+mn-ea"/>
              <a:cs typeface="+mn-cs"/>
            </a:endParaRPr>
          </a:p>
          <a:p>
            <a:pPr marL="342900" marR="0" lvl="0" indent="-3429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0" cap="none" spc="0" normalizeH="0" baseline="0" noProof="0" dirty="0">
              <a:ln>
                <a:noFill/>
              </a:ln>
              <a:solidFill>
                <a:srgbClr val="22404D"/>
              </a:solidFill>
              <a:effectLst/>
              <a:uLnTx/>
              <a:uFillTx/>
              <a:latin typeface="Bierstadt" panose="020B0004020202020204" pitchFamily="34" charset="0"/>
              <a:ea typeface="+mn-ea"/>
              <a:cs typeface="+mn-cs"/>
            </a:endParaRPr>
          </a:p>
          <a:p>
            <a:pPr marR="0" lvl="0" defTabSz="914400" rtl="0" eaLnBrk="1" fontAlgn="auto" latinLnBrk="0" hangingPunct="1">
              <a:lnSpc>
                <a:spcPct val="100000"/>
              </a:lnSpc>
              <a:spcBef>
                <a:spcPts val="0"/>
              </a:spcBef>
              <a:spcAft>
                <a:spcPts val="0"/>
              </a:spcAft>
              <a:buClrTx/>
              <a:buSzTx/>
              <a:tabLst/>
              <a:defRPr/>
            </a:pPr>
            <a:r>
              <a:rPr kumimoji="0" lang="en-US" sz="2400" b="1" i="0" u="none" strike="noStrike" kern="0" cap="none" spc="0" normalizeH="0" baseline="0" noProof="0" dirty="0">
                <a:ln>
                  <a:noFill/>
                </a:ln>
                <a:solidFill>
                  <a:srgbClr val="22404D"/>
                </a:solidFill>
                <a:effectLst/>
                <a:uLnTx/>
                <a:uFillTx/>
                <a:latin typeface="Bierstadt" panose="020B0004020202020204" pitchFamily="34" charset="0"/>
                <a:ea typeface="+mn-ea"/>
                <a:cs typeface="+mn-cs"/>
              </a:rPr>
              <a:t>Cons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22404D"/>
                </a:solidFill>
                <a:effectLst/>
                <a:uLnTx/>
                <a:uFillTx/>
                <a:latin typeface="Bierstadt" panose="020B0004020202020204" pitchFamily="34" charset="0"/>
                <a:ea typeface="+mn-ea"/>
                <a:cs typeface="+mn-cs"/>
              </a:rPr>
              <a:t>Profit sharing</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22404D"/>
                </a:solidFill>
                <a:effectLst/>
                <a:uLnTx/>
                <a:uFillTx/>
                <a:latin typeface="Bierstadt" panose="020B0004020202020204" pitchFamily="34" charset="0"/>
                <a:ea typeface="+mn-ea"/>
                <a:cs typeface="+mn-cs"/>
              </a:rPr>
              <a:t>Pressure for growth</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22404D"/>
                </a:solidFill>
                <a:effectLst/>
                <a:uLnTx/>
                <a:uFillTx/>
                <a:latin typeface="Bierstadt" panose="020B0004020202020204" pitchFamily="34" charset="0"/>
                <a:ea typeface="+mn-ea"/>
                <a:cs typeface="+mn-cs"/>
              </a:rPr>
              <a:t>Loss of control</a:t>
            </a:r>
          </a:p>
          <a:p>
            <a:pPr marL="342900" marR="0" lvl="0" indent="-3429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22404D"/>
              </a:solidFill>
              <a:effectLst/>
              <a:uLnTx/>
              <a:uFillTx/>
              <a:latin typeface="Bierstadt" panose="020B0004020202020204" pitchFamily="34" charset="0"/>
              <a:ea typeface="+mn-ea"/>
              <a:cs typeface="+mn-cs"/>
            </a:endParaRPr>
          </a:p>
          <a:p>
            <a:pPr marL="342900" marR="0" lvl="0" indent="-3429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22404D"/>
              </a:solidFill>
              <a:effectLst/>
              <a:uLnTx/>
              <a:uFillTx/>
              <a:latin typeface="Bierstadt" panose="020B0004020202020204" pitchFamily="34" charset="0"/>
              <a:ea typeface="+mn-ea"/>
              <a:cs typeface="+mn-cs"/>
            </a:endParaRPr>
          </a:p>
        </p:txBody>
      </p:sp>
      <p:pic>
        <p:nvPicPr>
          <p:cNvPr id="6" name="Picture 5">
            <a:extLst>
              <a:ext uri="{FF2B5EF4-FFF2-40B4-BE49-F238E27FC236}">
                <a16:creationId xmlns:a16="http://schemas.microsoft.com/office/drawing/2014/main" id="{FD6D4B4D-0408-501E-8CF8-BF59BF6D21CC}"/>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31784" y="1901343"/>
            <a:ext cx="1222681" cy="1222681"/>
          </a:xfrm>
          <a:prstGeom prst="rect">
            <a:avLst/>
          </a:prstGeom>
        </p:spPr>
      </p:pic>
      <p:pic>
        <p:nvPicPr>
          <p:cNvPr id="7" name="Picture 6">
            <a:extLst>
              <a:ext uri="{FF2B5EF4-FFF2-40B4-BE49-F238E27FC236}">
                <a16:creationId xmlns:a16="http://schemas.microsoft.com/office/drawing/2014/main" id="{66B59B47-A686-0EFD-497E-FA9738A1E58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48985" y="4346705"/>
            <a:ext cx="1222681" cy="1222681"/>
          </a:xfrm>
          <a:prstGeom prst="rect">
            <a:avLst/>
          </a:prstGeom>
        </p:spPr>
      </p:pic>
      <p:pic>
        <p:nvPicPr>
          <p:cNvPr id="10" name="Picture 9">
            <a:extLst>
              <a:ext uri="{FF2B5EF4-FFF2-40B4-BE49-F238E27FC236}">
                <a16:creationId xmlns:a16="http://schemas.microsoft.com/office/drawing/2014/main" id="{D775D6F6-4847-D544-A182-B71735BA5D1F}"/>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96014" y="3086937"/>
            <a:ext cx="2204422" cy="2204422"/>
          </a:xfrm>
          <a:prstGeom prst="rect">
            <a:avLst/>
          </a:prstGeom>
        </p:spPr>
      </p:pic>
    </p:spTree>
    <p:extLst>
      <p:ext uri="{BB962C8B-B14F-4D97-AF65-F5344CB8AC3E}">
        <p14:creationId xmlns:p14="http://schemas.microsoft.com/office/powerpoint/2010/main" val="383761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7A84F282-23C2-7D51-600E-F251CD971C5C}"/>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FFA0B-6FD8-BFC4-8263-1BD2B7E20817}"/>
              </a:ext>
            </a:extLst>
          </p:cNvPr>
          <p:cNvSpPr>
            <a:spLocks noGrp="1"/>
          </p:cNvSpPr>
          <p:nvPr>
            <p:ph type="title"/>
          </p:nvPr>
        </p:nvSpPr>
        <p:spPr/>
        <p:txBody>
          <a:bodyPr/>
          <a:lstStyle/>
          <a:p>
            <a:r>
              <a:rPr lang="en-US" dirty="0"/>
              <a:t>Venture Funding </a:t>
            </a:r>
          </a:p>
        </p:txBody>
      </p:sp>
      <p:pic>
        <p:nvPicPr>
          <p:cNvPr id="10" name="Online Media 9" title="JA Company Program Intro to Venture Capital">
            <a:hlinkClick r:id="" action="ppaction://media"/>
            <a:extLst>
              <a:ext uri="{FF2B5EF4-FFF2-40B4-BE49-F238E27FC236}">
                <a16:creationId xmlns:a16="http://schemas.microsoft.com/office/drawing/2014/main" id="{F467A90D-CCB9-04C7-5BDD-56BD26CC8B16}"/>
              </a:ext>
            </a:extLst>
          </p:cNvPr>
          <p:cNvPicPr>
            <a:picLocks noRot="1" noChangeAspect="1"/>
          </p:cNvPicPr>
          <p:nvPr>
            <a:videoFile r:link="rId1"/>
          </p:nvPr>
        </p:nvPicPr>
        <p:blipFill>
          <a:blip r:embed="rId4"/>
          <a:stretch>
            <a:fillRect/>
          </a:stretch>
        </p:blipFill>
        <p:spPr>
          <a:xfrm>
            <a:off x="2161309" y="1995217"/>
            <a:ext cx="7970982" cy="4503605"/>
          </a:xfrm>
          <a:prstGeom prst="rect">
            <a:avLst/>
          </a:prstGeom>
        </p:spPr>
      </p:pic>
      <p:pic>
        <p:nvPicPr>
          <p:cNvPr id="12" name="Picture 11">
            <a:extLst>
              <a:ext uri="{FF2B5EF4-FFF2-40B4-BE49-F238E27FC236}">
                <a16:creationId xmlns:a16="http://schemas.microsoft.com/office/drawing/2014/main" id="{3B194BCC-53AC-84D5-AAB8-83A18CFBC43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719" y="1883663"/>
            <a:ext cx="1716027" cy="1714503"/>
          </a:xfrm>
          <a:prstGeom prst="rect">
            <a:avLst/>
          </a:prstGeom>
        </p:spPr>
      </p:pic>
      <p:sp>
        <p:nvSpPr>
          <p:cNvPr id="4" name="TextBox 3">
            <a:extLst>
              <a:ext uri="{FF2B5EF4-FFF2-40B4-BE49-F238E27FC236}">
                <a16:creationId xmlns:a16="http://schemas.microsoft.com/office/drawing/2014/main" id="{1BE5EBB5-8E88-2977-9E0D-5E869917ADD2}"/>
              </a:ext>
            </a:extLst>
          </p:cNvPr>
          <p:cNvSpPr txBox="1"/>
          <p:nvPr/>
        </p:nvSpPr>
        <p:spPr>
          <a:xfrm>
            <a:off x="2059709" y="6488668"/>
            <a:ext cx="6096000" cy="369332"/>
          </a:xfrm>
          <a:prstGeom prst="rect">
            <a:avLst/>
          </a:prstGeom>
          <a:noFill/>
        </p:spPr>
        <p:txBody>
          <a:bodyPr wrap="square">
            <a:spAutoFit/>
          </a:bodyPr>
          <a:lstStyle/>
          <a:p>
            <a:r>
              <a:rPr lang="en-US" dirty="0">
                <a:hlinkClick r:id="rId6"/>
              </a:rPr>
              <a:t>JA Company Program Intro to Venture Capital - YouTube</a:t>
            </a:r>
            <a:endParaRPr lang="en-US" dirty="0"/>
          </a:p>
        </p:txBody>
      </p:sp>
    </p:spTree>
    <p:extLst>
      <p:ext uri="{BB962C8B-B14F-4D97-AF65-F5344CB8AC3E}">
        <p14:creationId xmlns:p14="http://schemas.microsoft.com/office/powerpoint/2010/main" val="23528276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6FC64-4252-2DF8-FC46-AB9F7F73F9BD}"/>
            </a:ext>
          </a:extLst>
        </p:cNvPr>
        <p:cNvGrpSpPr/>
        <p:nvPr/>
      </p:nvGrpSpPr>
      <p:grpSpPr>
        <a:xfrm>
          <a:off x="0" y="0"/>
          <a:ext cx="0" cy="0"/>
          <a:chOff x="0" y="0"/>
          <a:chExt cx="0" cy="0"/>
        </a:xfrm>
      </p:grpSpPr>
      <p:pic>
        <p:nvPicPr>
          <p:cNvPr id="3" name="Picture 2" descr="A group of people putting their hands together">
            <a:extLst>
              <a:ext uri="{FF2B5EF4-FFF2-40B4-BE49-F238E27FC236}">
                <a16:creationId xmlns:a16="http://schemas.microsoft.com/office/drawing/2014/main" id="{0ED043DE-8F88-C13C-709F-00CC8014C6B8}"/>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20678869-45C2-51BD-896C-7FDB07C3F487}"/>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7000" y="-2667004"/>
            <a:ext cx="6858000" cy="12192000"/>
          </a:xfrm>
          <a:prstGeom prst="rect">
            <a:avLst/>
          </a:prstGeom>
        </p:spPr>
      </p:pic>
      <p:sp>
        <p:nvSpPr>
          <p:cNvPr id="8" name="Right Triangle 7">
            <a:extLst>
              <a:ext uri="{FF2B5EF4-FFF2-40B4-BE49-F238E27FC236}">
                <a16:creationId xmlns:a16="http://schemas.microsoft.com/office/drawing/2014/main" id="{A3C197DA-081E-F4CF-7C26-AD74B5C7DD92}"/>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A066110-FE1F-5CCD-D8BE-12598016DF2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WELCOME TO WEEK 3</a:t>
            </a:r>
          </a:p>
        </p:txBody>
      </p:sp>
      <p:sp>
        <p:nvSpPr>
          <p:cNvPr id="14" name="Right Triangle 13">
            <a:extLst>
              <a:ext uri="{FF2B5EF4-FFF2-40B4-BE49-F238E27FC236}">
                <a16:creationId xmlns:a16="http://schemas.microsoft.com/office/drawing/2014/main" id="{85D2FA03-F61B-351C-35B9-93BA3735C73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1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70B07-6907-7BF9-5B5B-19771666D9B8}"/>
              </a:ext>
            </a:extLst>
          </p:cNvPr>
          <p:cNvSpPr>
            <a:spLocks noGrp="1"/>
          </p:cNvSpPr>
          <p:nvPr>
            <p:ph type="title"/>
          </p:nvPr>
        </p:nvSpPr>
        <p:spPr/>
        <p:txBody>
          <a:bodyPr/>
          <a:lstStyle/>
          <a:p>
            <a:r>
              <a:rPr lang="en-US" dirty="0"/>
              <a:t>Financing JA Company Program: Shares</a:t>
            </a:r>
          </a:p>
        </p:txBody>
      </p:sp>
      <p:sp>
        <p:nvSpPr>
          <p:cNvPr id="3" name="Text Placeholder 2">
            <a:extLst>
              <a:ext uri="{FF2B5EF4-FFF2-40B4-BE49-F238E27FC236}">
                <a16:creationId xmlns:a16="http://schemas.microsoft.com/office/drawing/2014/main" id="{DB0DA8E2-D9F4-8661-9096-E59E7267E52F}"/>
              </a:ext>
            </a:extLst>
          </p:cNvPr>
          <p:cNvSpPr>
            <a:spLocks noGrp="1"/>
          </p:cNvSpPr>
          <p:nvPr>
            <p:ph type="body" sz="quarter" idx="12"/>
          </p:nvPr>
        </p:nvSpPr>
        <p:spPr>
          <a:xfrm>
            <a:off x="689090" y="5829479"/>
            <a:ext cx="11070858" cy="682567"/>
          </a:xfrm>
        </p:spPr>
        <p:txBody>
          <a:bodyPr/>
          <a:lstStyle/>
          <a:p>
            <a:pPr marL="0" indent="0">
              <a:buNone/>
            </a:pPr>
            <a:r>
              <a:rPr lang="en-US" sz="1800" b="1" dirty="0"/>
              <a:t>Recommended: Teams value shares between $5-$20 and can raise a maximum of $300 through shares; teams requiring more can request approval from the local CP Manager </a:t>
            </a:r>
          </a:p>
          <a:p>
            <a:endParaRPr lang="en-US" sz="1800" dirty="0"/>
          </a:p>
        </p:txBody>
      </p:sp>
      <p:sp>
        <p:nvSpPr>
          <p:cNvPr id="4" name="Rectangle 3">
            <a:extLst>
              <a:ext uri="{FF2B5EF4-FFF2-40B4-BE49-F238E27FC236}">
                <a16:creationId xmlns:a16="http://schemas.microsoft.com/office/drawing/2014/main" id="{9C1BFA89-AC5B-50AD-5A11-DACEBAA11E64}"/>
              </a:ext>
            </a:extLst>
          </p:cNvPr>
          <p:cNvSpPr/>
          <p:nvPr/>
        </p:nvSpPr>
        <p:spPr>
          <a:xfrm>
            <a:off x="651750" y="2087419"/>
            <a:ext cx="5285983" cy="3519052"/>
          </a:xfrm>
          <a:custGeom>
            <a:avLst/>
            <a:gdLst>
              <a:gd name="csX0" fmla="*/ 0 w 5285983"/>
              <a:gd name="csY0" fmla="*/ 0 h 3519052"/>
              <a:gd name="csX1" fmla="*/ 502168 w 5285983"/>
              <a:gd name="csY1" fmla="*/ 0 h 3519052"/>
              <a:gd name="csX2" fmla="*/ 1057197 w 5285983"/>
              <a:gd name="csY2" fmla="*/ 0 h 3519052"/>
              <a:gd name="csX3" fmla="*/ 1823664 w 5285983"/>
              <a:gd name="csY3" fmla="*/ 0 h 3519052"/>
              <a:gd name="csX4" fmla="*/ 2325833 w 5285983"/>
              <a:gd name="csY4" fmla="*/ 0 h 3519052"/>
              <a:gd name="csX5" fmla="*/ 2880861 w 5285983"/>
              <a:gd name="csY5" fmla="*/ 0 h 3519052"/>
              <a:gd name="csX6" fmla="*/ 3435889 w 5285983"/>
              <a:gd name="csY6" fmla="*/ 0 h 3519052"/>
              <a:gd name="csX7" fmla="*/ 4043777 w 5285983"/>
              <a:gd name="csY7" fmla="*/ 0 h 3519052"/>
              <a:gd name="csX8" fmla="*/ 5285983 w 5285983"/>
              <a:gd name="csY8" fmla="*/ 0 h 3519052"/>
              <a:gd name="csX9" fmla="*/ 5285983 w 5285983"/>
              <a:gd name="csY9" fmla="*/ 656890 h 3519052"/>
              <a:gd name="csX10" fmla="*/ 5285983 w 5285983"/>
              <a:gd name="csY10" fmla="*/ 1137827 h 3519052"/>
              <a:gd name="csX11" fmla="*/ 5285983 w 5285983"/>
              <a:gd name="csY11" fmla="*/ 1653954 h 3519052"/>
              <a:gd name="csX12" fmla="*/ 5285983 w 5285983"/>
              <a:gd name="csY12" fmla="*/ 2310844 h 3519052"/>
              <a:gd name="csX13" fmla="*/ 5285983 w 5285983"/>
              <a:gd name="csY13" fmla="*/ 2862162 h 3519052"/>
              <a:gd name="csX14" fmla="*/ 5285983 w 5285983"/>
              <a:gd name="csY14" fmla="*/ 3519052 h 3519052"/>
              <a:gd name="csX15" fmla="*/ 4625235 w 5285983"/>
              <a:gd name="csY15" fmla="*/ 3519052 h 3519052"/>
              <a:gd name="csX16" fmla="*/ 4017347 w 5285983"/>
              <a:gd name="csY16" fmla="*/ 3519052 h 3519052"/>
              <a:gd name="csX17" fmla="*/ 3515179 w 5285983"/>
              <a:gd name="csY17" fmla="*/ 3519052 h 3519052"/>
              <a:gd name="csX18" fmla="*/ 2960150 w 5285983"/>
              <a:gd name="csY18" fmla="*/ 3519052 h 3519052"/>
              <a:gd name="csX19" fmla="*/ 2405122 w 5285983"/>
              <a:gd name="csY19" fmla="*/ 3519052 h 3519052"/>
              <a:gd name="csX20" fmla="*/ 1850094 w 5285983"/>
              <a:gd name="csY20" fmla="*/ 3519052 h 3519052"/>
              <a:gd name="csX21" fmla="*/ 1189346 w 5285983"/>
              <a:gd name="csY21" fmla="*/ 3519052 h 3519052"/>
              <a:gd name="csX22" fmla="*/ 687178 w 5285983"/>
              <a:gd name="csY22" fmla="*/ 3519052 h 3519052"/>
              <a:gd name="csX23" fmla="*/ 0 w 5285983"/>
              <a:gd name="csY23" fmla="*/ 3519052 h 3519052"/>
              <a:gd name="csX24" fmla="*/ 0 w 5285983"/>
              <a:gd name="csY24" fmla="*/ 3038115 h 3519052"/>
              <a:gd name="csX25" fmla="*/ 0 w 5285983"/>
              <a:gd name="csY25" fmla="*/ 2557178 h 3519052"/>
              <a:gd name="csX26" fmla="*/ 0 w 5285983"/>
              <a:gd name="csY26" fmla="*/ 2005860 h 3519052"/>
              <a:gd name="csX27" fmla="*/ 0 w 5285983"/>
              <a:gd name="csY27" fmla="*/ 1524923 h 3519052"/>
              <a:gd name="csX28" fmla="*/ 0 w 5285983"/>
              <a:gd name="csY28" fmla="*/ 938414 h 3519052"/>
              <a:gd name="csX29" fmla="*/ 0 w 5285983"/>
              <a:gd name="csY29" fmla="*/ 0 h 351905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5285983" h="3519052" fill="none" extrusionOk="0">
                <a:moveTo>
                  <a:pt x="0" y="0"/>
                </a:moveTo>
                <a:cubicBezTo>
                  <a:pt x="142470" y="18165"/>
                  <a:pt x="333665" y="15112"/>
                  <a:pt x="502168" y="0"/>
                </a:cubicBezTo>
                <a:cubicBezTo>
                  <a:pt x="670671" y="-15112"/>
                  <a:pt x="918265" y="24183"/>
                  <a:pt x="1057197" y="0"/>
                </a:cubicBezTo>
                <a:cubicBezTo>
                  <a:pt x="1196129" y="-24183"/>
                  <a:pt x="1582472" y="37970"/>
                  <a:pt x="1823664" y="0"/>
                </a:cubicBezTo>
                <a:cubicBezTo>
                  <a:pt x="2064856" y="-37970"/>
                  <a:pt x="2169352" y="-4673"/>
                  <a:pt x="2325833" y="0"/>
                </a:cubicBezTo>
                <a:cubicBezTo>
                  <a:pt x="2482314" y="4673"/>
                  <a:pt x="2697819" y="-9624"/>
                  <a:pt x="2880861" y="0"/>
                </a:cubicBezTo>
                <a:cubicBezTo>
                  <a:pt x="3063903" y="9624"/>
                  <a:pt x="3259972" y="-16715"/>
                  <a:pt x="3435889" y="0"/>
                </a:cubicBezTo>
                <a:cubicBezTo>
                  <a:pt x="3611806" y="16715"/>
                  <a:pt x="3805831" y="14456"/>
                  <a:pt x="4043777" y="0"/>
                </a:cubicBezTo>
                <a:cubicBezTo>
                  <a:pt x="4281723" y="-14456"/>
                  <a:pt x="4926207" y="-43698"/>
                  <a:pt x="5285983" y="0"/>
                </a:cubicBezTo>
                <a:cubicBezTo>
                  <a:pt x="5255756" y="199262"/>
                  <a:pt x="5253961" y="488548"/>
                  <a:pt x="5285983" y="656890"/>
                </a:cubicBezTo>
                <a:cubicBezTo>
                  <a:pt x="5318006" y="825232"/>
                  <a:pt x="5265858" y="991488"/>
                  <a:pt x="5285983" y="1137827"/>
                </a:cubicBezTo>
                <a:cubicBezTo>
                  <a:pt x="5306108" y="1284166"/>
                  <a:pt x="5300039" y="1428198"/>
                  <a:pt x="5285983" y="1653954"/>
                </a:cubicBezTo>
                <a:cubicBezTo>
                  <a:pt x="5271927" y="1879710"/>
                  <a:pt x="5299997" y="2019040"/>
                  <a:pt x="5285983" y="2310844"/>
                </a:cubicBezTo>
                <a:cubicBezTo>
                  <a:pt x="5271970" y="2602648"/>
                  <a:pt x="5267421" y="2682195"/>
                  <a:pt x="5285983" y="2862162"/>
                </a:cubicBezTo>
                <a:cubicBezTo>
                  <a:pt x="5304545" y="3042129"/>
                  <a:pt x="5261811" y="3308071"/>
                  <a:pt x="5285983" y="3519052"/>
                </a:cubicBezTo>
                <a:cubicBezTo>
                  <a:pt x="5120809" y="3530760"/>
                  <a:pt x="4783887" y="3508901"/>
                  <a:pt x="4625235" y="3519052"/>
                </a:cubicBezTo>
                <a:cubicBezTo>
                  <a:pt x="4466583" y="3529203"/>
                  <a:pt x="4222238" y="3529844"/>
                  <a:pt x="4017347" y="3519052"/>
                </a:cubicBezTo>
                <a:cubicBezTo>
                  <a:pt x="3812456" y="3508260"/>
                  <a:pt x="3637891" y="3530845"/>
                  <a:pt x="3515179" y="3519052"/>
                </a:cubicBezTo>
                <a:cubicBezTo>
                  <a:pt x="3392467" y="3507259"/>
                  <a:pt x="3203761" y="3529771"/>
                  <a:pt x="2960150" y="3519052"/>
                </a:cubicBezTo>
                <a:cubicBezTo>
                  <a:pt x="2716539" y="3508333"/>
                  <a:pt x="2631727" y="3521411"/>
                  <a:pt x="2405122" y="3519052"/>
                </a:cubicBezTo>
                <a:cubicBezTo>
                  <a:pt x="2178517" y="3516693"/>
                  <a:pt x="2062940" y="3510553"/>
                  <a:pt x="1850094" y="3519052"/>
                </a:cubicBezTo>
                <a:cubicBezTo>
                  <a:pt x="1637248" y="3527551"/>
                  <a:pt x="1391987" y="3513655"/>
                  <a:pt x="1189346" y="3519052"/>
                </a:cubicBezTo>
                <a:cubicBezTo>
                  <a:pt x="986705" y="3524449"/>
                  <a:pt x="858464" y="3515650"/>
                  <a:pt x="687178" y="3519052"/>
                </a:cubicBezTo>
                <a:cubicBezTo>
                  <a:pt x="515892" y="3522454"/>
                  <a:pt x="207620" y="3543498"/>
                  <a:pt x="0" y="3519052"/>
                </a:cubicBezTo>
                <a:cubicBezTo>
                  <a:pt x="-3926" y="3365773"/>
                  <a:pt x="-4351" y="3275250"/>
                  <a:pt x="0" y="3038115"/>
                </a:cubicBezTo>
                <a:cubicBezTo>
                  <a:pt x="4351" y="2800980"/>
                  <a:pt x="5342" y="2738591"/>
                  <a:pt x="0" y="2557178"/>
                </a:cubicBezTo>
                <a:cubicBezTo>
                  <a:pt x="-5342" y="2375765"/>
                  <a:pt x="14517" y="2257202"/>
                  <a:pt x="0" y="2005860"/>
                </a:cubicBezTo>
                <a:cubicBezTo>
                  <a:pt x="-14517" y="1754518"/>
                  <a:pt x="5444" y="1624522"/>
                  <a:pt x="0" y="1524923"/>
                </a:cubicBezTo>
                <a:cubicBezTo>
                  <a:pt x="-5444" y="1425324"/>
                  <a:pt x="-12030" y="1103141"/>
                  <a:pt x="0" y="938414"/>
                </a:cubicBezTo>
                <a:cubicBezTo>
                  <a:pt x="12030" y="773687"/>
                  <a:pt x="-38795" y="284093"/>
                  <a:pt x="0" y="0"/>
                </a:cubicBezTo>
                <a:close/>
              </a:path>
              <a:path w="5285983" h="3519052" stroke="0" extrusionOk="0">
                <a:moveTo>
                  <a:pt x="0" y="0"/>
                </a:moveTo>
                <a:cubicBezTo>
                  <a:pt x="225051" y="1785"/>
                  <a:pt x="360787" y="7565"/>
                  <a:pt x="607888" y="0"/>
                </a:cubicBezTo>
                <a:cubicBezTo>
                  <a:pt x="854989" y="-7565"/>
                  <a:pt x="1051842" y="-28650"/>
                  <a:pt x="1215776" y="0"/>
                </a:cubicBezTo>
                <a:cubicBezTo>
                  <a:pt x="1379710" y="28650"/>
                  <a:pt x="1671547" y="-403"/>
                  <a:pt x="1876524" y="0"/>
                </a:cubicBezTo>
                <a:cubicBezTo>
                  <a:pt x="2081501" y="403"/>
                  <a:pt x="2276538" y="-14547"/>
                  <a:pt x="2378692" y="0"/>
                </a:cubicBezTo>
                <a:cubicBezTo>
                  <a:pt x="2480846" y="14547"/>
                  <a:pt x="2946154" y="16364"/>
                  <a:pt x="3092300" y="0"/>
                </a:cubicBezTo>
                <a:cubicBezTo>
                  <a:pt x="3238446" y="-16364"/>
                  <a:pt x="3397316" y="-18077"/>
                  <a:pt x="3647328" y="0"/>
                </a:cubicBezTo>
                <a:cubicBezTo>
                  <a:pt x="3897340" y="18077"/>
                  <a:pt x="4077190" y="-15675"/>
                  <a:pt x="4360936" y="0"/>
                </a:cubicBezTo>
                <a:cubicBezTo>
                  <a:pt x="4644682" y="15675"/>
                  <a:pt x="5092255" y="-38369"/>
                  <a:pt x="5285983" y="0"/>
                </a:cubicBezTo>
                <a:cubicBezTo>
                  <a:pt x="5282200" y="313937"/>
                  <a:pt x="5302253" y="381518"/>
                  <a:pt x="5285983" y="656890"/>
                </a:cubicBezTo>
                <a:cubicBezTo>
                  <a:pt x="5269714" y="932262"/>
                  <a:pt x="5310340" y="1064950"/>
                  <a:pt x="5285983" y="1173017"/>
                </a:cubicBezTo>
                <a:cubicBezTo>
                  <a:pt x="5261626" y="1281084"/>
                  <a:pt x="5265180" y="1611953"/>
                  <a:pt x="5285983" y="1759526"/>
                </a:cubicBezTo>
                <a:cubicBezTo>
                  <a:pt x="5306786" y="1907099"/>
                  <a:pt x="5278475" y="2149782"/>
                  <a:pt x="5285983" y="2310844"/>
                </a:cubicBezTo>
                <a:cubicBezTo>
                  <a:pt x="5293491" y="2471906"/>
                  <a:pt x="5293625" y="2797170"/>
                  <a:pt x="5285983" y="2967734"/>
                </a:cubicBezTo>
                <a:cubicBezTo>
                  <a:pt x="5278342" y="3138298"/>
                  <a:pt x="5271516" y="3347541"/>
                  <a:pt x="5285983" y="3519052"/>
                </a:cubicBezTo>
                <a:cubicBezTo>
                  <a:pt x="5019451" y="3530419"/>
                  <a:pt x="4879566" y="3497976"/>
                  <a:pt x="4678095" y="3519052"/>
                </a:cubicBezTo>
                <a:cubicBezTo>
                  <a:pt x="4476624" y="3540128"/>
                  <a:pt x="4335326" y="3544141"/>
                  <a:pt x="4070207" y="3519052"/>
                </a:cubicBezTo>
                <a:cubicBezTo>
                  <a:pt x="3805088" y="3493963"/>
                  <a:pt x="3738289" y="3521863"/>
                  <a:pt x="3568039" y="3519052"/>
                </a:cubicBezTo>
                <a:cubicBezTo>
                  <a:pt x="3397789" y="3516241"/>
                  <a:pt x="3316493" y="3512287"/>
                  <a:pt x="3065870" y="3519052"/>
                </a:cubicBezTo>
                <a:cubicBezTo>
                  <a:pt x="2815247" y="3525817"/>
                  <a:pt x="2547115" y="3504131"/>
                  <a:pt x="2299403" y="3519052"/>
                </a:cubicBezTo>
                <a:cubicBezTo>
                  <a:pt x="2051691" y="3533973"/>
                  <a:pt x="1931381" y="3485284"/>
                  <a:pt x="1585795" y="3519052"/>
                </a:cubicBezTo>
                <a:cubicBezTo>
                  <a:pt x="1240209" y="3552820"/>
                  <a:pt x="1233510" y="3497870"/>
                  <a:pt x="1083627" y="3519052"/>
                </a:cubicBezTo>
                <a:cubicBezTo>
                  <a:pt x="933744" y="3540234"/>
                  <a:pt x="761382" y="3496720"/>
                  <a:pt x="581458" y="3519052"/>
                </a:cubicBezTo>
                <a:cubicBezTo>
                  <a:pt x="401534" y="3541384"/>
                  <a:pt x="221001" y="3495175"/>
                  <a:pt x="0" y="3519052"/>
                </a:cubicBezTo>
                <a:cubicBezTo>
                  <a:pt x="-2778" y="3310660"/>
                  <a:pt x="-20668" y="3206287"/>
                  <a:pt x="0" y="2932543"/>
                </a:cubicBezTo>
                <a:cubicBezTo>
                  <a:pt x="20668" y="2658799"/>
                  <a:pt x="-17963" y="2609850"/>
                  <a:pt x="0" y="2346035"/>
                </a:cubicBezTo>
                <a:cubicBezTo>
                  <a:pt x="17963" y="2082220"/>
                  <a:pt x="22172" y="1861436"/>
                  <a:pt x="0" y="1724335"/>
                </a:cubicBezTo>
                <a:cubicBezTo>
                  <a:pt x="-22172" y="1587234"/>
                  <a:pt x="-718" y="1360842"/>
                  <a:pt x="0" y="1173017"/>
                </a:cubicBezTo>
                <a:cubicBezTo>
                  <a:pt x="718" y="985192"/>
                  <a:pt x="23431" y="744739"/>
                  <a:pt x="0" y="551318"/>
                </a:cubicBezTo>
                <a:cubicBezTo>
                  <a:pt x="-23431" y="357897"/>
                  <a:pt x="-3585" y="147386"/>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356581870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008B9C"/>
                </a:solidFill>
                <a:latin typeface="Bierstadt" panose="020B0004020202020204" pitchFamily="34" charset="0"/>
              </a:rPr>
              <a:t>COMMON SHARES </a:t>
            </a:r>
            <a:endParaRPr lang="en-US" sz="2400" b="1" dirty="0">
              <a:solidFill>
                <a:srgbClr val="22404D"/>
              </a:solidFill>
              <a:latin typeface="Bierstadt" panose="020B0004020202020204" pitchFamily="34" charset="0"/>
            </a:endParaRPr>
          </a:p>
          <a:p>
            <a:pPr algn="ctr"/>
            <a:r>
              <a:rPr lang="en-US" sz="2400" b="1" i="1" dirty="0">
                <a:solidFill>
                  <a:srgbClr val="22404D"/>
                </a:solidFill>
                <a:latin typeface="Bierstadt" panose="020B0004020202020204" pitchFamily="34" charset="0"/>
              </a:rPr>
              <a:t>REQUIRED</a:t>
            </a:r>
          </a:p>
          <a:p>
            <a:pPr algn="ctr"/>
            <a:endParaRPr lang="en-US" sz="1100" b="1" u="sng" dirty="0">
              <a:solidFill>
                <a:srgbClr val="22404D"/>
              </a:solidFill>
              <a:latin typeface="Bierstadt" panose="020B0004020202020204" pitchFamily="34" charset="0"/>
            </a:endParaRPr>
          </a:p>
          <a:p>
            <a:pPr marL="342900" indent="-342900">
              <a:buFont typeface="Arial" panose="020B0604020202020204" pitchFamily="34" charset="0"/>
              <a:buChar char="•"/>
            </a:pPr>
            <a:r>
              <a:rPr lang="en-US" sz="2200" dirty="0">
                <a:solidFill>
                  <a:srgbClr val="22404D"/>
                </a:solidFill>
                <a:latin typeface="Bierstadt" panose="020B0004020202020204" pitchFamily="34" charset="0"/>
              </a:rPr>
              <a:t>Required for all members</a:t>
            </a:r>
          </a:p>
          <a:p>
            <a:pPr marL="342900" indent="-342900">
              <a:buFont typeface="Arial" panose="020B0604020202020204" pitchFamily="34" charset="0"/>
              <a:buChar char="•"/>
            </a:pPr>
            <a:r>
              <a:rPr lang="en-US" sz="2200" dirty="0">
                <a:solidFill>
                  <a:srgbClr val="22404D"/>
                </a:solidFill>
                <a:latin typeface="Bierstadt" panose="020B0004020202020204" pitchFamily="34" charset="0"/>
              </a:rPr>
              <a:t>Participate in profit share </a:t>
            </a:r>
          </a:p>
          <a:p>
            <a:pPr marL="342900" indent="-342900">
              <a:buFont typeface="Arial" panose="020B0604020202020204" pitchFamily="34" charset="0"/>
              <a:buChar char="•"/>
            </a:pPr>
            <a:r>
              <a:rPr lang="en-US" sz="2200" dirty="0">
                <a:solidFill>
                  <a:srgbClr val="22404D"/>
                </a:solidFill>
                <a:latin typeface="Bierstadt" panose="020B0004020202020204" pitchFamily="34" charset="0"/>
              </a:rPr>
              <a:t>Voting privileges</a:t>
            </a:r>
          </a:p>
          <a:p>
            <a:pPr marL="342900" indent="-342900">
              <a:buFont typeface="Arial" panose="020B0604020202020204" pitchFamily="34" charset="0"/>
              <a:buChar char="•"/>
            </a:pPr>
            <a:r>
              <a:rPr lang="en-US" sz="2200" dirty="0">
                <a:solidFill>
                  <a:srgbClr val="22404D"/>
                </a:solidFill>
                <a:latin typeface="Bierstadt" panose="020B0004020202020204" pitchFamily="34" charset="0"/>
              </a:rPr>
              <a:t>Independently purchased or subsidized</a:t>
            </a:r>
          </a:p>
        </p:txBody>
      </p:sp>
      <p:sp>
        <p:nvSpPr>
          <p:cNvPr id="5" name="Rectangle 4">
            <a:extLst>
              <a:ext uri="{FF2B5EF4-FFF2-40B4-BE49-F238E27FC236}">
                <a16:creationId xmlns:a16="http://schemas.microsoft.com/office/drawing/2014/main" id="{DF65F184-E511-399B-3B8A-B061ACA290CD}"/>
              </a:ext>
            </a:extLst>
          </p:cNvPr>
          <p:cNvSpPr/>
          <p:nvPr/>
        </p:nvSpPr>
        <p:spPr>
          <a:xfrm>
            <a:off x="6401195" y="2087418"/>
            <a:ext cx="5285983" cy="3519053"/>
          </a:xfrm>
          <a:custGeom>
            <a:avLst/>
            <a:gdLst>
              <a:gd name="csX0" fmla="*/ 0 w 5285983"/>
              <a:gd name="csY0" fmla="*/ 0 h 3519053"/>
              <a:gd name="csX1" fmla="*/ 555028 w 5285983"/>
              <a:gd name="csY1" fmla="*/ 0 h 3519053"/>
              <a:gd name="csX2" fmla="*/ 1110056 w 5285983"/>
              <a:gd name="csY2" fmla="*/ 0 h 3519053"/>
              <a:gd name="csX3" fmla="*/ 1876524 w 5285983"/>
              <a:gd name="csY3" fmla="*/ 0 h 3519053"/>
              <a:gd name="csX4" fmla="*/ 2378692 w 5285983"/>
              <a:gd name="csY4" fmla="*/ 0 h 3519053"/>
              <a:gd name="csX5" fmla="*/ 2933721 w 5285983"/>
              <a:gd name="csY5" fmla="*/ 0 h 3519053"/>
              <a:gd name="csX6" fmla="*/ 3435889 w 5285983"/>
              <a:gd name="csY6" fmla="*/ 0 h 3519053"/>
              <a:gd name="csX7" fmla="*/ 3938057 w 5285983"/>
              <a:gd name="csY7" fmla="*/ 0 h 3519053"/>
              <a:gd name="csX8" fmla="*/ 4598805 w 5285983"/>
              <a:gd name="csY8" fmla="*/ 0 h 3519053"/>
              <a:gd name="csX9" fmla="*/ 5285983 w 5285983"/>
              <a:gd name="csY9" fmla="*/ 0 h 3519053"/>
              <a:gd name="csX10" fmla="*/ 5285983 w 5285983"/>
              <a:gd name="csY10" fmla="*/ 551318 h 3519053"/>
              <a:gd name="csX11" fmla="*/ 5285983 w 5285983"/>
              <a:gd name="csY11" fmla="*/ 1102637 h 3519053"/>
              <a:gd name="csX12" fmla="*/ 5285983 w 5285983"/>
              <a:gd name="csY12" fmla="*/ 1583574 h 3519053"/>
              <a:gd name="csX13" fmla="*/ 5285983 w 5285983"/>
              <a:gd name="csY13" fmla="*/ 2134892 h 3519053"/>
              <a:gd name="csX14" fmla="*/ 5285983 w 5285983"/>
              <a:gd name="csY14" fmla="*/ 2721401 h 3519053"/>
              <a:gd name="csX15" fmla="*/ 5285983 w 5285983"/>
              <a:gd name="csY15" fmla="*/ 3519053 h 3519053"/>
              <a:gd name="csX16" fmla="*/ 4572375 w 5285983"/>
              <a:gd name="csY16" fmla="*/ 3519053 h 3519053"/>
              <a:gd name="csX17" fmla="*/ 4070207 w 5285983"/>
              <a:gd name="csY17" fmla="*/ 3519053 h 3519053"/>
              <a:gd name="csX18" fmla="*/ 3303739 w 5285983"/>
              <a:gd name="csY18" fmla="*/ 3519053 h 3519053"/>
              <a:gd name="csX19" fmla="*/ 2748711 w 5285983"/>
              <a:gd name="csY19" fmla="*/ 3519053 h 3519053"/>
              <a:gd name="csX20" fmla="*/ 2035103 w 5285983"/>
              <a:gd name="csY20" fmla="*/ 3519053 h 3519053"/>
              <a:gd name="csX21" fmla="*/ 1480075 w 5285983"/>
              <a:gd name="csY21" fmla="*/ 3519053 h 3519053"/>
              <a:gd name="csX22" fmla="*/ 977907 w 5285983"/>
              <a:gd name="csY22" fmla="*/ 3519053 h 3519053"/>
              <a:gd name="csX23" fmla="*/ 0 w 5285983"/>
              <a:gd name="csY23" fmla="*/ 3519053 h 3519053"/>
              <a:gd name="csX24" fmla="*/ 0 w 5285983"/>
              <a:gd name="csY24" fmla="*/ 2932544 h 3519053"/>
              <a:gd name="csX25" fmla="*/ 0 w 5285983"/>
              <a:gd name="csY25" fmla="*/ 2381226 h 3519053"/>
              <a:gd name="csX26" fmla="*/ 0 w 5285983"/>
              <a:gd name="csY26" fmla="*/ 1759527 h 3519053"/>
              <a:gd name="csX27" fmla="*/ 0 w 5285983"/>
              <a:gd name="csY27" fmla="*/ 1137827 h 3519053"/>
              <a:gd name="csX28" fmla="*/ 0 w 5285983"/>
              <a:gd name="csY28" fmla="*/ 656890 h 3519053"/>
              <a:gd name="csX29" fmla="*/ 0 w 5285983"/>
              <a:gd name="csY29" fmla="*/ 0 h 351905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5285983" h="3519053" fill="none" extrusionOk="0">
                <a:moveTo>
                  <a:pt x="0" y="0"/>
                </a:moveTo>
                <a:cubicBezTo>
                  <a:pt x="159115" y="25665"/>
                  <a:pt x="307680" y="21494"/>
                  <a:pt x="555028" y="0"/>
                </a:cubicBezTo>
                <a:cubicBezTo>
                  <a:pt x="802376" y="-21494"/>
                  <a:pt x="968743" y="9065"/>
                  <a:pt x="1110056" y="0"/>
                </a:cubicBezTo>
                <a:cubicBezTo>
                  <a:pt x="1251369" y="-9065"/>
                  <a:pt x="1628940" y="-33242"/>
                  <a:pt x="1876524" y="0"/>
                </a:cubicBezTo>
                <a:cubicBezTo>
                  <a:pt x="2124108" y="33242"/>
                  <a:pt x="2268573" y="14339"/>
                  <a:pt x="2378692" y="0"/>
                </a:cubicBezTo>
                <a:cubicBezTo>
                  <a:pt x="2488811" y="-14339"/>
                  <a:pt x="2784755" y="-22305"/>
                  <a:pt x="2933721" y="0"/>
                </a:cubicBezTo>
                <a:cubicBezTo>
                  <a:pt x="3082687" y="22305"/>
                  <a:pt x="3216468" y="22932"/>
                  <a:pt x="3435889" y="0"/>
                </a:cubicBezTo>
                <a:cubicBezTo>
                  <a:pt x="3655310" y="-22932"/>
                  <a:pt x="3758341" y="-747"/>
                  <a:pt x="3938057" y="0"/>
                </a:cubicBezTo>
                <a:cubicBezTo>
                  <a:pt x="4117773" y="747"/>
                  <a:pt x="4286276" y="15915"/>
                  <a:pt x="4598805" y="0"/>
                </a:cubicBezTo>
                <a:cubicBezTo>
                  <a:pt x="4911334" y="-15915"/>
                  <a:pt x="4982681" y="-16077"/>
                  <a:pt x="5285983" y="0"/>
                </a:cubicBezTo>
                <a:cubicBezTo>
                  <a:pt x="5294165" y="234629"/>
                  <a:pt x="5289335" y="345551"/>
                  <a:pt x="5285983" y="551318"/>
                </a:cubicBezTo>
                <a:cubicBezTo>
                  <a:pt x="5282631" y="757085"/>
                  <a:pt x="5300512" y="874380"/>
                  <a:pt x="5285983" y="1102637"/>
                </a:cubicBezTo>
                <a:cubicBezTo>
                  <a:pt x="5271454" y="1330894"/>
                  <a:pt x="5279100" y="1402886"/>
                  <a:pt x="5285983" y="1583574"/>
                </a:cubicBezTo>
                <a:cubicBezTo>
                  <a:pt x="5292866" y="1764262"/>
                  <a:pt x="5262896" y="2012554"/>
                  <a:pt x="5285983" y="2134892"/>
                </a:cubicBezTo>
                <a:cubicBezTo>
                  <a:pt x="5309070" y="2257230"/>
                  <a:pt x="5262379" y="2530160"/>
                  <a:pt x="5285983" y="2721401"/>
                </a:cubicBezTo>
                <a:cubicBezTo>
                  <a:pt x="5309587" y="2912642"/>
                  <a:pt x="5259501" y="3200485"/>
                  <a:pt x="5285983" y="3519053"/>
                </a:cubicBezTo>
                <a:cubicBezTo>
                  <a:pt x="5078925" y="3500331"/>
                  <a:pt x="4846746" y="3501808"/>
                  <a:pt x="4572375" y="3519053"/>
                </a:cubicBezTo>
                <a:cubicBezTo>
                  <a:pt x="4298004" y="3536298"/>
                  <a:pt x="4175810" y="3539359"/>
                  <a:pt x="4070207" y="3519053"/>
                </a:cubicBezTo>
                <a:cubicBezTo>
                  <a:pt x="3964604" y="3498747"/>
                  <a:pt x="3499649" y="3512193"/>
                  <a:pt x="3303739" y="3519053"/>
                </a:cubicBezTo>
                <a:cubicBezTo>
                  <a:pt x="3107829" y="3525913"/>
                  <a:pt x="2967159" y="3510928"/>
                  <a:pt x="2748711" y="3519053"/>
                </a:cubicBezTo>
                <a:cubicBezTo>
                  <a:pt x="2530263" y="3527178"/>
                  <a:pt x="2295408" y="3510277"/>
                  <a:pt x="2035103" y="3519053"/>
                </a:cubicBezTo>
                <a:cubicBezTo>
                  <a:pt x="1774798" y="3527829"/>
                  <a:pt x="1663497" y="3497032"/>
                  <a:pt x="1480075" y="3519053"/>
                </a:cubicBezTo>
                <a:cubicBezTo>
                  <a:pt x="1296653" y="3541074"/>
                  <a:pt x="1084610" y="3504658"/>
                  <a:pt x="977907" y="3519053"/>
                </a:cubicBezTo>
                <a:cubicBezTo>
                  <a:pt x="871204" y="3533448"/>
                  <a:pt x="341015" y="3533264"/>
                  <a:pt x="0" y="3519053"/>
                </a:cubicBezTo>
                <a:cubicBezTo>
                  <a:pt x="9310" y="3235064"/>
                  <a:pt x="6958" y="3167439"/>
                  <a:pt x="0" y="2932544"/>
                </a:cubicBezTo>
                <a:cubicBezTo>
                  <a:pt x="-6958" y="2697649"/>
                  <a:pt x="22672" y="2581739"/>
                  <a:pt x="0" y="2381226"/>
                </a:cubicBezTo>
                <a:cubicBezTo>
                  <a:pt x="-22672" y="2180713"/>
                  <a:pt x="-6537" y="1919955"/>
                  <a:pt x="0" y="1759527"/>
                </a:cubicBezTo>
                <a:cubicBezTo>
                  <a:pt x="6537" y="1599099"/>
                  <a:pt x="-25560" y="1430007"/>
                  <a:pt x="0" y="1137827"/>
                </a:cubicBezTo>
                <a:cubicBezTo>
                  <a:pt x="25560" y="845647"/>
                  <a:pt x="-23615" y="891475"/>
                  <a:pt x="0" y="656890"/>
                </a:cubicBezTo>
                <a:cubicBezTo>
                  <a:pt x="23615" y="422305"/>
                  <a:pt x="24156" y="225075"/>
                  <a:pt x="0" y="0"/>
                </a:cubicBezTo>
                <a:close/>
              </a:path>
              <a:path w="5285983" h="3519053" stroke="0" extrusionOk="0">
                <a:moveTo>
                  <a:pt x="0" y="0"/>
                </a:moveTo>
                <a:cubicBezTo>
                  <a:pt x="216398" y="-8511"/>
                  <a:pt x="306732" y="-19900"/>
                  <a:pt x="555028" y="0"/>
                </a:cubicBezTo>
                <a:cubicBezTo>
                  <a:pt x="803324" y="19900"/>
                  <a:pt x="963514" y="1851"/>
                  <a:pt x="1162916" y="0"/>
                </a:cubicBezTo>
                <a:cubicBezTo>
                  <a:pt x="1362318" y="-1851"/>
                  <a:pt x="1756711" y="20663"/>
                  <a:pt x="1929384" y="0"/>
                </a:cubicBezTo>
                <a:cubicBezTo>
                  <a:pt x="2102057" y="-20663"/>
                  <a:pt x="2411752" y="24963"/>
                  <a:pt x="2590132" y="0"/>
                </a:cubicBezTo>
                <a:cubicBezTo>
                  <a:pt x="2768512" y="-24963"/>
                  <a:pt x="3042618" y="12344"/>
                  <a:pt x="3250880" y="0"/>
                </a:cubicBezTo>
                <a:cubicBezTo>
                  <a:pt x="3459142" y="-12344"/>
                  <a:pt x="3589518" y="-49"/>
                  <a:pt x="3805908" y="0"/>
                </a:cubicBezTo>
                <a:cubicBezTo>
                  <a:pt x="4022298" y="49"/>
                  <a:pt x="4194726" y="-2572"/>
                  <a:pt x="4308076" y="0"/>
                </a:cubicBezTo>
                <a:cubicBezTo>
                  <a:pt x="4421426" y="2572"/>
                  <a:pt x="4944236" y="11067"/>
                  <a:pt x="5285983" y="0"/>
                </a:cubicBezTo>
                <a:cubicBezTo>
                  <a:pt x="5311086" y="159744"/>
                  <a:pt x="5265820" y="351727"/>
                  <a:pt x="5285983" y="551318"/>
                </a:cubicBezTo>
                <a:cubicBezTo>
                  <a:pt x="5306146" y="750909"/>
                  <a:pt x="5284328" y="830896"/>
                  <a:pt x="5285983" y="1067446"/>
                </a:cubicBezTo>
                <a:cubicBezTo>
                  <a:pt x="5287638" y="1303996"/>
                  <a:pt x="5278617" y="1441069"/>
                  <a:pt x="5285983" y="1618764"/>
                </a:cubicBezTo>
                <a:cubicBezTo>
                  <a:pt x="5293349" y="1796459"/>
                  <a:pt x="5279138" y="2010333"/>
                  <a:pt x="5285983" y="2170083"/>
                </a:cubicBezTo>
                <a:cubicBezTo>
                  <a:pt x="5292828" y="2329833"/>
                  <a:pt x="5279464" y="2644741"/>
                  <a:pt x="5285983" y="2791782"/>
                </a:cubicBezTo>
                <a:cubicBezTo>
                  <a:pt x="5292502" y="2938823"/>
                  <a:pt x="5270438" y="3360809"/>
                  <a:pt x="5285983" y="3519053"/>
                </a:cubicBezTo>
                <a:cubicBezTo>
                  <a:pt x="5091703" y="3524192"/>
                  <a:pt x="4954712" y="3536324"/>
                  <a:pt x="4783815" y="3519053"/>
                </a:cubicBezTo>
                <a:cubicBezTo>
                  <a:pt x="4612918" y="3501782"/>
                  <a:pt x="4463455" y="3508228"/>
                  <a:pt x="4175927" y="3519053"/>
                </a:cubicBezTo>
                <a:cubicBezTo>
                  <a:pt x="3888399" y="3529878"/>
                  <a:pt x="3822988" y="3501002"/>
                  <a:pt x="3673758" y="3519053"/>
                </a:cubicBezTo>
                <a:cubicBezTo>
                  <a:pt x="3524528" y="3537104"/>
                  <a:pt x="3290466" y="3488549"/>
                  <a:pt x="2960150" y="3519053"/>
                </a:cubicBezTo>
                <a:cubicBezTo>
                  <a:pt x="2629834" y="3549557"/>
                  <a:pt x="2525875" y="3544115"/>
                  <a:pt x="2193683" y="3519053"/>
                </a:cubicBezTo>
                <a:cubicBezTo>
                  <a:pt x="1861491" y="3493991"/>
                  <a:pt x="1834058" y="3518037"/>
                  <a:pt x="1585795" y="3519053"/>
                </a:cubicBezTo>
                <a:cubicBezTo>
                  <a:pt x="1337532" y="3520069"/>
                  <a:pt x="1129410" y="3543984"/>
                  <a:pt x="872187" y="3519053"/>
                </a:cubicBezTo>
                <a:cubicBezTo>
                  <a:pt x="614964" y="3494122"/>
                  <a:pt x="378948" y="3539023"/>
                  <a:pt x="0" y="3519053"/>
                </a:cubicBezTo>
                <a:cubicBezTo>
                  <a:pt x="26904" y="3384513"/>
                  <a:pt x="18087" y="3208273"/>
                  <a:pt x="0" y="2932544"/>
                </a:cubicBezTo>
                <a:cubicBezTo>
                  <a:pt x="-18087" y="2656815"/>
                  <a:pt x="24337" y="2627790"/>
                  <a:pt x="0" y="2381226"/>
                </a:cubicBezTo>
                <a:cubicBezTo>
                  <a:pt x="-24337" y="2134662"/>
                  <a:pt x="22580" y="2030917"/>
                  <a:pt x="0" y="1829908"/>
                </a:cubicBezTo>
                <a:cubicBezTo>
                  <a:pt x="-22580" y="1628899"/>
                  <a:pt x="-9959" y="1390822"/>
                  <a:pt x="0" y="1278589"/>
                </a:cubicBezTo>
                <a:cubicBezTo>
                  <a:pt x="9959" y="1166356"/>
                  <a:pt x="-20758" y="978826"/>
                  <a:pt x="0" y="762461"/>
                </a:cubicBezTo>
                <a:cubicBezTo>
                  <a:pt x="20758" y="546096"/>
                  <a:pt x="25184" y="266881"/>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17310622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28708B"/>
                </a:solidFill>
                <a:latin typeface="Bierstadt" panose="020B0004020202020204" pitchFamily="34" charset="0"/>
              </a:rPr>
              <a:t>PREFERRED SHARES </a:t>
            </a:r>
            <a:r>
              <a:rPr lang="en-US" sz="2400" b="1" i="1" dirty="0">
                <a:solidFill>
                  <a:srgbClr val="22404D"/>
                </a:solidFill>
                <a:latin typeface="Bierstadt" panose="020B0004020202020204" pitchFamily="34" charset="0"/>
              </a:rPr>
              <a:t>OPTIONAL</a:t>
            </a:r>
          </a:p>
          <a:p>
            <a:pPr algn="ctr"/>
            <a:endParaRPr lang="en-US" sz="1100" b="1" u="sng" dirty="0">
              <a:solidFill>
                <a:srgbClr val="22404D"/>
              </a:solidFill>
              <a:latin typeface="Bierstadt" panose="020B0004020202020204" pitchFamily="34" charset="0"/>
            </a:endParaRPr>
          </a:p>
          <a:p>
            <a:pPr marL="342900" indent="-342900">
              <a:buFont typeface="Arial" panose="020B0604020202020204" pitchFamily="34" charset="0"/>
              <a:buChar char="•"/>
            </a:pPr>
            <a:r>
              <a:rPr lang="en-US" sz="2200" dirty="0">
                <a:solidFill>
                  <a:srgbClr val="22404D"/>
                </a:solidFill>
                <a:latin typeface="Bierstadt" panose="020B0004020202020204" pitchFamily="34" charset="0"/>
              </a:rPr>
              <a:t>Not eligible for-profit share </a:t>
            </a:r>
          </a:p>
          <a:p>
            <a:pPr marL="342900" indent="-342900">
              <a:buFont typeface="Arial" panose="020B0604020202020204" pitchFamily="34" charset="0"/>
              <a:buChar char="•"/>
            </a:pPr>
            <a:r>
              <a:rPr lang="en-US" sz="2200" dirty="0">
                <a:solidFill>
                  <a:srgbClr val="22404D"/>
                </a:solidFill>
                <a:latin typeface="Bierstadt" panose="020B0004020202020204" pitchFamily="34" charset="0"/>
              </a:rPr>
              <a:t>No voting privileges</a:t>
            </a:r>
          </a:p>
          <a:p>
            <a:pPr marL="342900" indent="-342900">
              <a:buFont typeface="Arial" panose="020B0604020202020204" pitchFamily="34" charset="0"/>
              <a:buChar char="•"/>
            </a:pPr>
            <a:r>
              <a:rPr lang="en-US" sz="2200" dirty="0">
                <a:solidFill>
                  <a:srgbClr val="22404D"/>
                </a:solidFill>
                <a:latin typeface="Bierstadt" panose="020B0004020202020204" pitchFamily="34" charset="0"/>
              </a:rPr>
              <a:t>Members can purchase one preferred share </a:t>
            </a:r>
          </a:p>
          <a:p>
            <a:pPr marL="342900" indent="-342900">
              <a:buFont typeface="Arial" panose="020B0604020202020204" pitchFamily="34" charset="0"/>
              <a:buChar char="•"/>
            </a:pPr>
            <a:r>
              <a:rPr lang="en-US" sz="2200" dirty="0">
                <a:solidFill>
                  <a:srgbClr val="22404D"/>
                </a:solidFill>
                <a:latin typeface="Bierstadt" panose="020B0004020202020204" pitchFamily="34" charset="0"/>
              </a:rPr>
              <a:t>Managed as company expense and the face value (determined by the Company) plus dividend (20%) </a:t>
            </a:r>
          </a:p>
        </p:txBody>
      </p:sp>
    </p:spTree>
    <p:extLst>
      <p:ext uri="{BB962C8B-B14F-4D97-AF65-F5344CB8AC3E}">
        <p14:creationId xmlns:p14="http://schemas.microsoft.com/office/powerpoint/2010/main" val="3745995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C363-9290-EBA4-8A35-52BCE73283E8}"/>
              </a:ext>
            </a:extLst>
          </p:cNvPr>
          <p:cNvSpPr>
            <a:spLocks noGrp="1"/>
          </p:cNvSpPr>
          <p:nvPr>
            <p:ph type="title"/>
          </p:nvPr>
        </p:nvSpPr>
        <p:spPr/>
        <p:txBody>
          <a:bodyPr/>
          <a:lstStyle/>
          <a:p>
            <a:r>
              <a:rPr lang="en-US" dirty="0"/>
              <a:t>Capitalization Requirements</a:t>
            </a:r>
          </a:p>
        </p:txBody>
      </p:sp>
      <p:sp>
        <p:nvSpPr>
          <p:cNvPr id="5" name="Right Triangle 4">
            <a:extLst>
              <a:ext uri="{FF2B5EF4-FFF2-40B4-BE49-F238E27FC236}">
                <a16:creationId xmlns:a16="http://schemas.microsoft.com/office/drawing/2014/main" id="{C8A2C550-7EE5-BA99-9DBE-451A55B75062}"/>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6983428-DAD9-B305-7DBE-292B7F444428}"/>
              </a:ext>
            </a:extLst>
          </p:cNvPr>
          <p:cNvSpPr>
            <a:spLocks noGrp="1"/>
          </p:cNvSpPr>
          <p:nvPr>
            <p:ph type="body" sz="quarter" idx="12"/>
          </p:nvPr>
        </p:nvSpPr>
        <p:spPr>
          <a:xfrm>
            <a:off x="651750" y="2255454"/>
            <a:ext cx="4659159" cy="4033586"/>
          </a:xfrm>
        </p:spPr>
        <p:txBody>
          <a:bodyPr/>
          <a:lstStyle/>
          <a:p>
            <a:pPr marL="0" indent="0">
              <a:buNone/>
            </a:pPr>
            <a:r>
              <a:rPr lang="en-US" dirty="0"/>
              <a:t>JA Companies must complete the </a:t>
            </a:r>
            <a:r>
              <a:rPr lang="en-US" b="1" dirty="0"/>
              <a:t>Capitalization Requirements Exercise</a:t>
            </a:r>
            <a:r>
              <a:rPr lang="en-US" dirty="0"/>
              <a:t>. </a:t>
            </a:r>
          </a:p>
          <a:p>
            <a:pPr marL="0" indent="0">
              <a:buNone/>
            </a:pPr>
            <a:endParaRPr lang="en-US" dirty="0"/>
          </a:p>
          <a:p>
            <a:pPr marL="0" indent="0">
              <a:buNone/>
            </a:pPr>
            <a:r>
              <a:rPr lang="en-US" dirty="0"/>
              <a:t>The </a:t>
            </a:r>
            <a:r>
              <a:rPr lang="en-US" b="1" dirty="0"/>
              <a:t>Capitalization Requirements Exercise </a:t>
            </a:r>
            <a:r>
              <a:rPr lang="en-US" dirty="0"/>
              <a:t>will help to determine the funding needed for start-up.</a:t>
            </a:r>
          </a:p>
        </p:txBody>
      </p:sp>
      <p:pic>
        <p:nvPicPr>
          <p:cNvPr id="4" name="Picture 3">
            <a:extLst>
              <a:ext uri="{FF2B5EF4-FFF2-40B4-BE49-F238E27FC236}">
                <a16:creationId xmlns:a16="http://schemas.microsoft.com/office/drawing/2014/main" id="{E122BA10-FEF7-D040-280B-5A6454A66C1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1592" y="2183532"/>
            <a:ext cx="6234541" cy="4177430"/>
          </a:xfrm>
          <a:prstGeom prst="rect">
            <a:avLst/>
          </a:prstGeom>
        </p:spPr>
      </p:pic>
    </p:spTree>
    <p:extLst>
      <p:ext uri="{BB962C8B-B14F-4D97-AF65-F5344CB8AC3E}">
        <p14:creationId xmlns:p14="http://schemas.microsoft.com/office/powerpoint/2010/main" val="293681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D9BAC-89E4-F476-6189-E39BC167D449}"/>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629DF153-905E-C5BE-2E1B-32C8A33262F9}"/>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D5BD49A9-8DE5-4811-2258-B04E3C3CFCCD}"/>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708152"/>
            <a:ext cx="6858000" cy="12274296"/>
          </a:xfrm>
          <a:prstGeom prst="rect">
            <a:avLst/>
          </a:prstGeom>
        </p:spPr>
      </p:pic>
      <p:sp>
        <p:nvSpPr>
          <p:cNvPr id="8" name="Right Triangle 7">
            <a:extLst>
              <a:ext uri="{FF2B5EF4-FFF2-40B4-BE49-F238E27FC236}">
                <a16:creationId xmlns:a16="http://schemas.microsoft.com/office/drawing/2014/main" id="{0E96E6EB-208C-AAD3-44D1-8BB47031182F}"/>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4397534-1730-C0D9-7F21-1254A00D144F}"/>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ENTREPRENEURIAL RESILIENCY MODULES</a:t>
            </a:r>
          </a:p>
        </p:txBody>
      </p:sp>
      <p:sp>
        <p:nvSpPr>
          <p:cNvPr id="14" name="Right Triangle 13">
            <a:extLst>
              <a:ext uri="{FF2B5EF4-FFF2-40B4-BE49-F238E27FC236}">
                <a16:creationId xmlns:a16="http://schemas.microsoft.com/office/drawing/2014/main" id="{806D04D9-5DE9-E031-7EAF-732A40FE998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945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637-4AC6-421B-D01C-2D7DF60249A5}"/>
              </a:ext>
            </a:extLst>
          </p:cNvPr>
          <p:cNvSpPr>
            <a:spLocks noGrp="1"/>
          </p:cNvSpPr>
          <p:nvPr>
            <p:ph type="title"/>
          </p:nvPr>
        </p:nvSpPr>
        <p:spPr/>
        <p:txBody>
          <a:bodyPr/>
          <a:lstStyle/>
          <a:p>
            <a:r>
              <a:rPr lang="en-US">
                <a:solidFill>
                  <a:srgbClr val="E3E24F"/>
                </a:solidFill>
              </a:rPr>
              <a:t>Company Program Resiliency Modules</a:t>
            </a:r>
          </a:p>
        </p:txBody>
      </p:sp>
      <p:sp>
        <p:nvSpPr>
          <p:cNvPr id="3" name="Text Placeholder 2">
            <a:extLst>
              <a:ext uri="{FF2B5EF4-FFF2-40B4-BE49-F238E27FC236}">
                <a16:creationId xmlns:a16="http://schemas.microsoft.com/office/drawing/2014/main" id="{8C0B5CE4-B2E2-C182-5428-882891C6C7D4}"/>
              </a:ext>
            </a:extLst>
          </p:cNvPr>
          <p:cNvSpPr>
            <a:spLocks noGrp="1"/>
          </p:cNvSpPr>
          <p:nvPr>
            <p:ph type="body" sz="quarter" idx="12"/>
          </p:nvPr>
        </p:nvSpPr>
        <p:spPr>
          <a:xfrm>
            <a:off x="651750" y="2255454"/>
            <a:ext cx="5444250" cy="4033586"/>
          </a:xfrm>
        </p:spPr>
        <p:txBody>
          <a:bodyPr/>
          <a:lstStyle/>
          <a:p>
            <a:pPr marL="0" indent="0">
              <a:buNone/>
            </a:pPr>
            <a:r>
              <a:rPr lang="en-US" b="1"/>
              <a:t>Entrepreneurial resiliency </a:t>
            </a:r>
            <a:r>
              <a:rPr lang="en-US"/>
              <a:t>is the ability to adapt to changes in your business and bounce back when things are challenging.</a:t>
            </a:r>
          </a:p>
          <a:p>
            <a:pPr marL="0" indent="0">
              <a:buNone/>
            </a:pPr>
            <a:endParaRPr lang="en-US"/>
          </a:p>
          <a:p>
            <a:pPr marL="0" indent="0">
              <a:buNone/>
            </a:pPr>
            <a:endParaRPr lang="en-US"/>
          </a:p>
          <a:p>
            <a:pPr marL="0" indent="0">
              <a:buNone/>
            </a:pPr>
            <a:r>
              <a:rPr lang="en-US"/>
              <a:t>As you complete the JA Company Program, use this journal to reflect on your own resiliency and the skills you are gaining. </a:t>
            </a:r>
          </a:p>
          <a:p>
            <a:pPr marL="0" indent="0">
              <a:buNone/>
            </a:pPr>
            <a:endParaRPr lang="en-US"/>
          </a:p>
        </p:txBody>
      </p:sp>
      <p:pic>
        <p:nvPicPr>
          <p:cNvPr id="10" name="Picture 9">
            <a:extLst>
              <a:ext uri="{FF2B5EF4-FFF2-40B4-BE49-F238E27FC236}">
                <a16:creationId xmlns:a16="http://schemas.microsoft.com/office/drawing/2014/main" id="{A70C7B06-20EF-573E-A5C1-DCD18151230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71646">
            <a:off x="9005882" y="2230402"/>
            <a:ext cx="2394810" cy="3097150"/>
          </a:xfrm>
          <a:prstGeom prst="rect">
            <a:avLst/>
          </a:prstGeom>
        </p:spPr>
      </p:pic>
      <p:pic>
        <p:nvPicPr>
          <p:cNvPr id="6" name="Picture 5">
            <a:extLst>
              <a:ext uri="{FF2B5EF4-FFF2-40B4-BE49-F238E27FC236}">
                <a16:creationId xmlns:a16="http://schemas.microsoft.com/office/drawing/2014/main" id="{175D9029-B9C0-F984-BFB5-2E37A01ADC88}"/>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55388">
            <a:off x="7876714" y="2570431"/>
            <a:ext cx="2364655" cy="3073712"/>
          </a:xfrm>
          <a:prstGeom prst="rect">
            <a:avLst/>
          </a:prstGeom>
        </p:spPr>
      </p:pic>
      <p:pic>
        <p:nvPicPr>
          <p:cNvPr id="9" name="Picture 8">
            <a:extLst>
              <a:ext uri="{FF2B5EF4-FFF2-40B4-BE49-F238E27FC236}">
                <a16:creationId xmlns:a16="http://schemas.microsoft.com/office/drawing/2014/main" id="{EE8BF719-A623-0DDE-3FAE-97D4EEAAA27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50406" y="3429000"/>
            <a:ext cx="2394810" cy="3073712"/>
          </a:xfrm>
          <a:prstGeom prst="rect">
            <a:avLst/>
          </a:prstGeom>
        </p:spPr>
      </p:pic>
    </p:spTree>
    <p:extLst>
      <p:ext uri="{BB962C8B-B14F-4D97-AF65-F5344CB8AC3E}">
        <p14:creationId xmlns:p14="http://schemas.microsoft.com/office/powerpoint/2010/main" val="2051332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E8D72-08C7-9A95-FD96-4387EDEF2208}"/>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D3CF33B9-6A57-A147-4E8A-64FA4751B4AF}"/>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9DF35561-5874-A256-31D0-6E1C2363F42B}"/>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708152"/>
            <a:ext cx="6858000" cy="12274296"/>
          </a:xfrm>
          <a:prstGeom prst="rect">
            <a:avLst/>
          </a:prstGeom>
        </p:spPr>
      </p:pic>
      <p:sp>
        <p:nvSpPr>
          <p:cNvPr id="8" name="Right Triangle 7">
            <a:extLst>
              <a:ext uri="{FF2B5EF4-FFF2-40B4-BE49-F238E27FC236}">
                <a16:creationId xmlns:a16="http://schemas.microsoft.com/office/drawing/2014/main" id="{5E1F5986-BDA6-9A38-184A-A4259003E203}"/>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ED671F9-84AE-28F6-A423-369B37C7386A}"/>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QUESTIONS &amp; WRAP UP</a:t>
            </a:r>
          </a:p>
        </p:txBody>
      </p:sp>
      <p:sp>
        <p:nvSpPr>
          <p:cNvPr id="14" name="Right Triangle 13">
            <a:extLst>
              <a:ext uri="{FF2B5EF4-FFF2-40B4-BE49-F238E27FC236}">
                <a16:creationId xmlns:a16="http://schemas.microsoft.com/office/drawing/2014/main" id="{0958AA10-8D61-01E5-5F62-35BA3C749983}"/>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258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E39C-940F-46EE-BEE9-F7D396836277}"/>
              </a:ext>
            </a:extLst>
          </p:cNvPr>
          <p:cNvSpPr>
            <a:spLocks noGrp="1"/>
          </p:cNvSpPr>
          <p:nvPr>
            <p:ph type="title"/>
          </p:nvPr>
        </p:nvSpPr>
        <p:spPr/>
        <p:txBody>
          <a:bodyPr/>
          <a:lstStyle/>
          <a:p>
            <a:r>
              <a:rPr lang="en-US">
                <a:solidFill>
                  <a:srgbClr val="E3E24F"/>
                </a:solidFill>
              </a:rPr>
              <a:t>Questions &amp; Next Steps</a:t>
            </a:r>
          </a:p>
        </p:txBody>
      </p:sp>
      <p:sp>
        <p:nvSpPr>
          <p:cNvPr id="3" name="Text Placeholder 2">
            <a:extLst>
              <a:ext uri="{FF2B5EF4-FFF2-40B4-BE49-F238E27FC236}">
                <a16:creationId xmlns:a16="http://schemas.microsoft.com/office/drawing/2014/main" id="{86AFE3A9-6D9D-6256-D7A9-6469B3C2C16C}"/>
              </a:ext>
            </a:extLst>
          </p:cNvPr>
          <p:cNvSpPr>
            <a:spLocks noGrp="1"/>
          </p:cNvSpPr>
          <p:nvPr>
            <p:ph type="body" sz="quarter" idx="12"/>
          </p:nvPr>
        </p:nvSpPr>
        <p:spPr>
          <a:xfrm>
            <a:off x="651750" y="3343564"/>
            <a:ext cx="5355858" cy="1856509"/>
          </a:xfrm>
        </p:spPr>
        <p:txBody>
          <a:bodyPr/>
          <a:lstStyle/>
          <a:p>
            <a:pPr marL="0" indent="0">
              <a:buNone/>
            </a:pPr>
            <a:r>
              <a:rPr lang="en-US" sz="3200" b="1" dirty="0">
                <a:solidFill>
                  <a:srgbClr val="28708B"/>
                </a:solidFill>
              </a:rPr>
              <a:t>QUESTIONS?</a:t>
            </a:r>
          </a:p>
          <a:p>
            <a:pPr marL="0" indent="0">
              <a:buNone/>
            </a:pPr>
            <a:endParaRPr lang="en-US" dirty="0"/>
          </a:p>
          <a:p>
            <a:pPr marL="0" indent="0">
              <a:buNone/>
            </a:pPr>
            <a:r>
              <a:rPr lang="en-US" b="1" dirty="0">
                <a:solidFill>
                  <a:srgbClr val="28708B"/>
                </a:solidFill>
              </a:rPr>
              <a:t>NEXT STEPS</a:t>
            </a:r>
          </a:p>
          <a:p>
            <a:pPr>
              <a:buFont typeface="Wingdings" panose="05000000000000000000" pitchFamily="2" charset="2"/>
              <a:buChar char="q"/>
            </a:pPr>
            <a:r>
              <a:rPr lang="en-US" dirty="0"/>
              <a:t>Bring in share money next week</a:t>
            </a:r>
          </a:p>
        </p:txBody>
      </p:sp>
      <p:sp>
        <p:nvSpPr>
          <p:cNvPr id="6" name="Rectangle 5">
            <a:extLst>
              <a:ext uri="{FF2B5EF4-FFF2-40B4-BE49-F238E27FC236}">
                <a16:creationId xmlns:a16="http://schemas.microsoft.com/office/drawing/2014/main" id="{AC89029C-0084-5D44-5E30-9FA90A575FB1}"/>
              </a:ext>
              <a:ext uri="{C183D7F6-B498-43B3-948B-1728B52AA6E4}">
                <adec:decorative xmlns:adec="http://schemas.microsoft.com/office/drawing/2017/decorative" val="1"/>
              </a:ext>
            </a:extLst>
          </p:cNvPr>
          <p:cNvSpPr/>
          <p:nvPr/>
        </p:nvSpPr>
        <p:spPr>
          <a:xfrm>
            <a:off x="6540320" y="2095720"/>
            <a:ext cx="4734232" cy="4193320"/>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1E448408-0371-C229-9D77-5B96352FBE24}"/>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boxes">
            <a:extLst>
              <a:ext uri="{FF2B5EF4-FFF2-40B4-BE49-F238E27FC236}">
                <a16:creationId xmlns:a16="http://schemas.microsoft.com/office/drawing/2014/main" id="{D6A1C251-C762-DB3C-28E8-2128C0A03202}"/>
              </a:ext>
            </a:extLst>
          </p:cNvPr>
          <p:cNvPicPr>
            <a:picLocks noChangeAspect="1"/>
          </p:cNvPicPr>
          <p:nvPr/>
        </p:nvPicPr>
        <p:blipFill>
          <a:blip r:embed="rId3" cstate="screen">
            <a:extLst>
              <a:ext uri="{28A0092B-C50C-407E-A947-70E740481C1C}">
                <a14:useLocalDpi xmlns:a14="http://schemas.microsoft.com/office/drawing/2010/main"/>
              </a:ext>
            </a:extLst>
          </a:blip>
          <a:srcRect r="35530"/>
          <a:stretch>
            <a:fillRect/>
          </a:stretch>
        </p:blipFill>
        <p:spPr>
          <a:xfrm>
            <a:off x="6917431" y="2484054"/>
            <a:ext cx="4622819" cy="4033586"/>
          </a:xfrm>
          <a:prstGeom prst="rect">
            <a:avLst/>
          </a:prstGeom>
        </p:spPr>
      </p:pic>
      <p:pic>
        <p:nvPicPr>
          <p:cNvPr id="9" name="Picture 8">
            <a:extLst>
              <a:ext uri="{FF2B5EF4-FFF2-40B4-BE49-F238E27FC236}">
                <a16:creationId xmlns:a16="http://schemas.microsoft.com/office/drawing/2014/main" id="{6186390F-5CD4-BA96-E821-8ADF6B2D61DA}"/>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87212" y="1858365"/>
            <a:ext cx="2030219" cy="2030219"/>
          </a:xfrm>
          <a:prstGeom prst="rect">
            <a:avLst/>
          </a:prstGeom>
        </p:spPr>
      </p:pic>
      <p:pic>
        <p:nvPicPr>
          <p:cNvPr id="10" name="Picture 9">
            <a:extLst>
              <a:ext uri="{FF2B5EF4-FFF2-40B4-BE49-F238E27FC236}">
                <a16:creationId xmlns:a16="http://schemas.microsoft.com/office/drawing/2014/main" id="{59697529-E74C-5DAA-A47C-AD002F0F3DF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2326" y="1828270"/>
            <a:ext cx="1134105" cy="1134105"/>
          </a:xfrm>
          <a:prstGeom prst="rect">
            <a:avLst/>
          </a:prstGeom>
        </p:spPr>
      </p:pic>
    </p:spTree>
    <p:extLst>
      <p:ext uri="{BB962C8B-B14F-4D97-AF65-F5344CB8AC3E}">
        <p14:creationId xmlns:p14="http://schemas.microsoft.com/office/powerpoint/2010/main" val="3742452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0BBD-624A-3E8E-2DD6-EC2C0ADEC82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A2B8446-C2AA-5FEE-C2AF-6A462906CFA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42612" r="14133"/>
          <a:stretch>
            <a:fillRect/>
          </a:stretch>
        </p:blipFill>
        <p:spPr>
          <a:xfrm>
            <a:off x="-1" y="1"/>
            <a:ext cx="12192001" cy="5834506"/>
          </a:xfrm>
          <a:prstGeom prst="rect">
            <a:avLst/>
          </a:prstGeom>
        </p:spPr>
      </p:pic>
      <p:sp>
        <p:nvSpPr>
          <p:cNvPr id="9" name="Rectangle 8">
            <a:extLst>
              <a:ext uri="{FF2B5EF4-FFF2-40B4-BE49-F238E27FC236}">
                <a16:creationId xmlns:a16="http://schemas.microsoft.com/office/drawing/2014/main" id="{5ED6A09B-E75D-55B1-58A8-226EF17282A8}"/>
              </a:ext>
              <a:ext uri="{C183D7F6-B498-43B3-948B-1728B52AA6E4}">
                <adec:decorative xmlns:adec="http://schemas.microsoft.com/office/drawing/2017/decorative" val="1"/>
              </a:ext>
            </a:extLst>
          </p:cNvPr>
          <p:cNvSpPr/>
          <p:nvPr/>
        </p:nvSpPr>
        <p:spPr>
          <a:xfrm>
            <a:off x="-2" y="2450592"/>
            <a:ext cx="12192000" cy="4405835"/>
          </a:xfrm>
          <a:prstGeom prst="rect">
            <a:avLst/>
          </a:prstGeom>
          <a:solidFill>
            <a:srgbClr val="008B9C">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FCA47E-24F9-D866-5B85-477A7F0E2BA3}"/>
              </a:ext>
              <a:ext uri="{C183D7F6-B498-43B3-948B-1728B52AA6E4}">
                <adec:decorative xmlns:adec="http://schemas.microsoft.com/office/drawing/2017/decorative" val="1"/>
              </a:ext>
            </a:extLst>
          </p:cNvPr>
          <p:cNvSpPr/>
          <p:nvPr/>
        </p:nvSpPr>
        <p:spPr>
          <a:xfrm>
            <a:off x="-2" y="2953512"/>
            <a:ext cx="12192000" cy="3904488"/>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668D5E-086D-3886-02A6-9A1B2C1231C8}"/>
              </a:ext>
            </a:extLst>
          </p:cNvPr>
          <p:cNvSpPr>
            <a:spLocks noGrp="1"/>
          </p:cNvSpPr>
          <p:nvPr>
            <p:ph type="title"/>
          </p:nvPr>
        </p:nvSpPr>
        <p:spPr>
          <a:xfrm>
            <a:off x="838200" y="2788603"/>
            <a:ext cx="10515600" cy="1555115"/>
          </a:xfrm>
        </p:spPr>
        <p:txBody>
          <a:bodyPr>
            <a:normAutofit/>
          </a:bodyPr>
          <a:lstStyle/>
          <a:p>
            <a:pPr algn="ctr"/>
            <a:r>
              <a:rPr lang="en-US" sz="3200" dirty="0">
                <a:solidFill>
                  <a:srgbClr val="22404D"/>
                </a:solidFill>
                <a:latin typeface="Bierstadt" panose="020B0004020202020204" pitchFamily="34" charset="0"/>
              </a:rPr>
              <a:t>APPENDIX</a:t>
            </a:r>
          </a:p>
        </p:txBody>
      </p:sp>
      <p:sp>
        <p:nvSpPr>
          <p:cNvPr id="8" name="Right Triangle 7">
            <a:extLst>
              <a:ext uri="{FF2B5EF4-FFF2-40B4-BE49-F238E27FC236}">
                <a16:creationId xmlns:a16="http://schemas.microsoft.com/office/drawing/2014/main" id="{C751DD98-9E32-A98D-BD5E-CD142DB1C473}"/>
              </a:ext>
              <a:ext uri="{C183D7F6-B498-43B3-948B-1728B52AA6E4}">
                <adec:decorative xmlns:adec="http://schemas.microsoft.com/office/drawing/2017/decorative" val="1"/>
              </a:ext>
            </a:extLst>
          </p:cNvPr>
          <p:cNvSpPr/>
          <p:nvPr/>
        </p:nvSpPr>
        <p:spPr>
          <a:xfrm flipH="1">
            <a:off x="6355080" y="4791456"/>
            <a:ext cx="5836921" cy="2066544"/>
          </a:xfrm>
          <a:prstGeom prst="rtTriangle">
            <a:avLst/>
          </a:prstGeom>
          <a:solidFill>
            <a:srgbClr val="287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4396FB-B2B0-6A30-6778-739D31B543BF}"/>
              </a:ext>
            </a:extLst>
          </p:cNvPr>
          <p:cNvSpPr/>
          <p:nvPr/>
        </p:nvSpPr>
        <p:spPr>
          <a:xfrm>
            <a:off x="1062225" y="4191844"/>
            <a:ext cx="10067543" cy="1015663"/>
          </a:xfrm>
          <a:prstGeom prst="rect">
            <a:avLst/>
          </a:prstGeom>
          <a:noFill/>
        </p:spPr>
        <p:txBody>
          <a:bodyPr wrap="square" lIns="91440" tIns="45720" rIns="91440" bIns="45720">
            <a:spAutoFit/>
          </a:bodyPr>
          <a:lstStyle/>
          <a:p>
            <a:pPr algn="ctr"/>
            <a:r>
              <a:rPr lang="en-US" sz="6000" b="1"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OPTIONAL ACTIVITIES</a:t>
            </a:r>
            <a:endParaRPr lang="en-US" sz="6000" b="1" cap="none" spc="0"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4" name="Title 1">
            <a:extLst>
              <a:ext uri="{FF2B5EF4-FFF2-40B4-BE49-F238E27FC236}">
                <a16:creationId xmlns:a16="http://schemas.microsoft.com/office/drawing/2014/main" id="{9B0D1CAB-561D-0063-F35F-ACC408F06F6A}"/>
              </a:ext>
            </a:extLst>
          </p:cNvPr>
          <p:cNvSpPr txBox="1">
            <a:spLocks/>
          </p:cNvSpPr>
          <p:nvPr/>
        </p:nvSpPr>
        <p:spPr>
          <a:xfrm>
            <a:off x="838197" y="5129467"/>
            <a:ext cx="10515600" cy="1555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a:lstStyle>
          <a:p>
            <a:pPr algn="ctr"/>
            <a:r>
              <a:rPr lang="en-US" dirty="0">
                <a:solidFill>
                  <a:srgbClr val="22404D"/>
                </a:solidFill>
                <a:latin typeface="Bierstadt" panose="020B0004020202020204" pitchFamily="34" charset="0"/>
              </a:rPr>
              <a:t>WEEK 3</a:t>
            </a:r>
          </a:p>
        </p:txBody>
      </p:sp>
    </p:spTree>
    <p:extLst>
      <p:ext uri="{BB962C8B-B14F-4D97-AF65-F5344CB8AC3E}">
        <p14:creationId xmlns:p14="http://schemas.microsoft.com/office/powerpoint/2010/main" val="1441172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2EDB0-691F-D9BF-271C-2047CC79AD02}"/>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2ADD2DEE-804F-DC2F-E7F7-CEF235024118}"/>
              </a:ext>
            </a:extLst>
          </p:cNvPr>
          <p:cNvPicPr>
            <a:picLocks noChangeAspect="1"/>
          </p:cNvPicPr>
          <p:nvPr/>
        </p:nvPicPr>
        <p:blipFill>
          <a:blip r:embed="rId3"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4DB131D5-19E9-0A3E-435A-296D2A21F552}"/>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66983" y="-2708152"/>
            <a:ext cx="6858000" cy="12274296"/>
          </a:xfrm>
          <a:prstGeom prst="rect">
            <a:avLst/>
          </a:prstGeom>
        </p:spPr>
      </p:pic>
      <p:sp>
        <p:nvSpPr>
          <p:cNvPr id="8" name="Right Triangle 7">
            <a:extLst>
              <a:ext uri="{FF2B5EF4-FFF2-40B4-BE49-F238E27FC236}">
                <a16:creationId xmlns:a16="http://schemas.microsoft.com/office/drawing/2014/main" id="{1A7AD7B1-DAEF-20FD-1C8F-F001FE05C020}"/>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C894AC-533C-0E6E-3103-D9107E040EAC}"/>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BUSINESS MODEL </a:t>
            </a:r>
            <a:br>
              <a:rPr lang="en-US" dirty="0">
                <a:solidFill>
                  <a:srgbClr val="E3E24F"/>
                </a:solidFill>
                <a:latin typeface="Arial Black" panose="020B0A04020102020204" pitchFamily="34" charset="0"/>
              </a:rPr>
            </a:br>
            <a:r>
              <a:rPr lang="en-US" dirty="0">
                <a:solidFill>
                  <a:srgbClr val="E3E24F"/>
                </a:solidFill>
                <a:latin typeface="Arial Black" panose="020B0A04020102020204" pitchFamily="34" charset="0"/>
              </a:rPr>
              <a:t>CANVAS VIDEOS</a:t>
            </a:r>
          </a:p>
        </p:txBody>
      </p:sp>
      <p:sp>
        <p:nvSpPr>
          <p:cNvPr id="14" name="Right Triangle 13">
            <a:extLst>
              <a:ext uri="{FF2B5EF4-FFF2-40B4-BE49-F238E27FC236}">
                <a16:creationId xmlns:a16="http://schemas.microsoft.com/office/drawing/2014/main" id="{52592014-2454-E102-EA47-7D6B0332EAF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42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F6C24-FF0A-01D8-40B7-E65745213178}"/>
              </a:ext>
            </a:extLst>
          </p:cNvPr>
          <p:cNvSpPr>
            <a:spLocks noGrp="1"/>
          </p:cNvSpPr>
          <p:nvPr>
            <p:ph type="title"/>
          </p:nvPr>
        </p:nvSpPr>
        <p:spPr/>
        <p:txBody>
          <a:bodyPr/>
          <a:lstStyle/>
          <a:p>
            <a:r>
              <a:rPr lang="en-US" dirty="0"/>
              <a:t>Business Model Canvas</a:t>
            </a:r>
          </a:p>
        </p:txBody>
      </p:sp>
      <p:sp>
        <p:nvSpPr>
          <p:cNvPr id="4" name="Right Triangle 3">
            <a:extLst>
              <a:ext uri="{FF2B5EF4-FFF2-40B4-BE49-F238E27FC236}">
                <a16:creationId xmlns:a16="http://schemas.microsoft.com/office/drawing/2014/main" id="{51B0C481-D878-5138-D39F-2027D2F8F435}"/>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nline Media 4" title="Ep 2 - Visualizing Your Business Model">
            <a:hlinkClick r:id="" action="ppaction://media"/>
            <a:extLst>
              <a:ext uri="{FF2B5EF4-FFF2-40B4-BE49-F238E27FC236}">
                <a16:creationId xmlns:a16="http://schemas.microsoft.com/office/drawing/2014/main" id="{90D5FED0-E3F6-E3EA-EC3B-23539B4A5E34}"/>
              </a:ext>
            </a:extLst>
          </p:cNvPr>
          <p:cNvPicPr>
            <a:picLocks noRot="1" noChangeAspect="1"/>
          </p:cNvPicPr>
          <p:nvPr>
            <a:videoFile r:link="rId1"/>
          </p:nvPr>
        </p:nvPicPr>
        <p:blipFill>
          <a:blip r:embed="rId4"/>
          <a:stretch>
            <a:fillRect/>
          </a:stretch>
        </p:blipFill>
        <p:spPr>
          <a:xfrm>
            <a:off x="2070171" y="1948873"/>
            <a:ext cx="7923574" cy="4476820"/>
          </a:xfrm>
          <a:prstGeom prst="rect">
            <a:avLst/>
          </a:prstGeom>
        </p:spPr>
      </p:pic>
      <p:pic>
        <p:nvPicPr>
          <p:cNvPr id="6" name="Picture 5">
            <a:extLst>
              <a:ext uri="{FF2B5EF4-FFF2-40B4-BE49-F238E27FC236}">
                <a16:creationId xmlns:a16="http://schemas.microsoft.com/office/drawing/2014/main" id="{D0D2E93C-1DA4-1DA1-7076-EC168B0C25A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719" y="1883663"/>
            <a:ext cx="1716027" cy="1714503"/>
          </a:xfrm>
          <a:prstGeom prst="rect">
            <a:avLst/>
          </a:prstGeom>
        </p:spPr>
      </p:pic>
      <p:sp>
        <p:nvSpPr>
          <p:cNvPr id="9" name="TextBox 8">
            <a:extLst>
              <a:ext uri="{FF2B5EF4-FFF2-40B4-BE49-F238E27FC236}">
                <a16:creationId xmlns:a16="http://schemas.microsoft.com/office/drawing/2014/main" id="{2711FCFA-8FE9-1BB8-0A8C-1A9D8663318E}"/>
              </a:ext>
            </a:extLst>
          </p:cNvPr>
          <p:cNvSpPr txBox="1"/>
          <p:nvPr/>
        </p:nvSpPr>
        <p:spPr>
          <a:xfrm>
            <a:off x="2068946" y="6441919"/>
            <a:ext cx="6096000" cy="369332"/>
          </a:xfrm>
          <a:prstGeom prst="rect">
            <a:avLst/>
          </a:prstGeom>
          <a:noFill/>
        </p:spPr>
        <p:txBody>
          <a:bodyPr wrap="square">
            <a:spAutoFit/>
          </a:bodyPr>
          <a:lstStyle/>
          <a:p>
            <a:r>
              <a:rPr lang="en-US" dirty="0">
                <a:hlinkClick r:id="rId6"/>
              </a:rPr>
              <a:t>Ep 2 - Visualizing Your Business Model</a:t>
            </a:r>
            <a:endParaRPr lang="en-US" dirty="0"/>
          </a:p>
        </p:txBody>
      </p:sp>
    </p:spTree>
    <p:extLst>
      <p:ext uri="{BB962C8B-B14F-4D97-AF65-F5344CB8AC3E}">
        <p14:creationId xmlns:p14="http://schemas.microsoft.com/office/powerpoint/2010/main" val="1875323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F9612-6090-CD14-AAFA-4B93B8D1F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3518D-29D2-59DA-6886-49E3DB3FC844}"/>
              </a:ext>
            </a:extLst>
          </p:cNvPr>
          <p:cNvSpPr>
            <a:spLocks noGrp="1"/>
          </p:cNvSpPr>
          <p:nvPr>
            <p:ph type="title"/>
          </p:nvPr>
        </p:nvSpPr>
        <p:spPr/>
        <p:txBody>
          <a:bodyPr/>
          <a:lstStyle/>
          <a:p>
            <a:r>
              <a:rPr lang="en-US" dirty="0"/>
              <a:t>Business Model Canvas</a:t>
            </a:r>
          </a:p>
        </p:txBody>
      </p:sp>
      <p:sp>
        <p:nvSpPr>
          <p:cNvPr id="5" name="Right Triangle 4">
            <a:extLst>
              <a:ext uri="{FF2B5EF4-FFF2-40B4-BE49-F238E27FC236}">
                <a16:creationId xmlns:a16="http://schemas.microsoft.com/office/drawing/2014/main" id="{46FF4159-2C01-112A-D992-C4027023E301}"/>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Business Model Canvas Explained">
            <a:hlinkClick r:id="" action="ppaction://media"/>
            <a:extLst>
              <a:ext uri="{FF2B5EF4-FFF2-40B4-BE49-F238E27FC236}">
                <a16:creationId xmlns:a16="http://schemas.microsoft.com/office/drawing/2014/main" id="{4E8C49DA-2CD0-CABC-0EFF-4621B66E1911}"/>
              </a:ext>
            </a:extLst>
          </p:cNvPr>
          <p:cNvPicPr>
            <a:picLocks noRot="1" noChangeAspect="1"/>
          </p:cNvPicPr>
          <p:nvPr>
            <a:videoFile r:link="rId1"/>
          </p:nvPr>
        </p:nvPicPr>
        <p:blipFill>
          <a:blip r:embed="rId3"/>
          <a:stretch>
            <a:fillRect/>
          </a:stretch>
        </p:blipFill>
        <p:spPr>
          <a:xfrm>
            <a:off x="2078182" y="1985635"/>
            <a:ext cx="7915563" cy="4472293"/>
          </a:xfrm>
          <a:prstGeom prst="rect">
            <a:avLst/>
          </a:prstGeom>
        </p:spPr>
      </p:pic>
      <p:pic>
        <p:nvPicPr>
          <p:cNvPr id="6" name="Picture 5">
            <a:extLst>
              <a:ext uri="{FF2B5EF4-FFF2-40B4-BE49-F238E27FC236}">
                <a16:creationId xmlns:a16="http://schemas.microsoft.com/office/drawing/2014/main" id="{2539B26A-6EFD-CA9E-248B-4045C2CD18A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6719" y="1883663"/>
            <a:ext cx="1716027" cy="1714503"/>
          </a:xfrm>
          <a:prstGeom prst="rect">
            <a:avLst/>
          </a:prstGeom>
        </p:spPr>
      </p:pic>
      <p:sp>
        <p:nvSpPr>
          <p:cNvPr id="7" name="TextBox 6">
            <a:extLst>
              <a:ext uri="{FF2B5EF4-FFF2-40B4-BE49-F238E27FC236}">
                <a16:creationId xmlns:a16="http://schemas.microsoft.com/office/drawing/2014/main" id="{926437A2-E405-B8C2-89D2-7AD0133623D5}"/>
              </a:ext>
            </a:extLst>
          </p:cNvPr>
          <p:cNvSpPr txBox="1"/>
          <p:nvPr/>
        </p:nvSpPr>
        <p:spPr>
          <a:xfrm>
            <a:off x="2078182" y="6473298"/>
            <a:ext cx="6096000" cy="369332"/>
          </a:xfrm>
          <a:prstGeom prst="rect">
            <a:avLst/>
          </a:prstGeom>
          <a:noFill/>
        </p:spPr>
        <p:txBody>
          <a:bodyPr wrap="square">
            <a:spAutoFit/>
          </a:bodyPr>
          <a:lstStyle/>
          <a:p>
            <a:r>
              <a:rPr lang="en-US" dirty="0">
                <a:hlinkClick r:id="rId5"/>
              </a:rPr>
              <a:t>Business Model Canvas Explained</a:t>
            </a:r>
            <a:endParaRPr lang="en-US" dirty="0"/>
          </a:p>
        </p:txBody>
      </p:sp>
    </p:spTree>
    <p:extLst>
      <p:ext uri="{BB962C8B-B14F-4D97-AF65-F5344CB8AC3E}">
        <p14:creationId xmlns:p14="http://schemas.microsoft.com/office/powerpoint/2010/main" val="32607358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81CED-E04C-586E-66B0-2B4200009DCA}"/>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4C854103-4F77-B8AE-130A-64B72190D338}"/>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1E31B1F3-3970-106B-10E7-B89821151B0E}"/>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708152"/>
            <a:ext cx="6858000" cy="12274296"/>
          </a:xfrm>
          <a:prstGeom prst="rect">
            <a:avLst/>
          </a:prstGeom>
        </p:spPr>
      </p:pic>
      <p:sp>
        <p:nvSpPr>
          <p:cNvPr id="8" name="Right Triangle 7">
            <a:extLst>
              <a:ext uri="{FF2B5EF4-FFF2-40B4-BE49-F238E27FC236}">
                <a16:creationId xmlns:a16="http://schemas.microsoft.com/office/drawing/2014/main" id="{7B8AEEDC-0A8E-A229-41F4-930B84BF25D0}"/>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40717FB-DABC-4FC3-AC2E-47016DAE9307}"/>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COMPANY MISSION</a:t>
            </a:r>
          </a:p>
        </p:txBody>
      </p:sp>
      <p:sp>
        <p:nvSpPr>
          <p:cNvPr id="14" name="Right Triangle 13">
            <a:extLst>
              <a:ext uri="{FF2B5EF4-FFF2-40B4-BE49-F238E27FC236}">
                <a16:creationId xmlns:a16="http://schemas.microsoft.com/office/drawing/2014/main" id="{CE8B0F8C-61C2-8FE6-76F8-4B406195DDE4}"/>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098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89FB4-6085-2FD4-1FA3-102161410C6E}"/>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5DEC59A7-F5DE-4F40-D61D-B8637C7509E8}"/>
              </a:ext>
            </a:extLst>
          </p:cNvPr>
          <p:cNvPicPr>
            <a:picLocks noChangeAspect="1"/>
          </p:cNvPicPr>
          <p:nvPr/>
        </p:nvPicPr>
        <p:blipFill>
          <a:blip r:embed="rId3"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AAFCA203-C7DF-9C73-1A35-CFCBD32012A2}"/>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66983" y="-2708148"/>
            <a:ext cx="6858000" cy="12274296"/>
          </a:xfrm>
          <a:prstGeom prst="rect">
            <a:avLst/>
          </a:prstGeom>
        </p:spPr>
      </p:pic>
      <p:sp>
        <p:nvSpPr>
          <p:cNvPr id="8" name="Right Triangle 7">
            <a:extLst>
              <a:ext uri="{FF2B5EF4-FFF2-40B4-BE49-F238E27FC236}">
                <a16:creationId xmlns:a16="http://schemas.microsoft.com/office/drawing/2014/main" id="{E502EB01-AA04-FD62-74E3-D85BCE64EA34}"/>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259C0D3-3234-7A80-D47A-04223668AD6C}"/>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HOW TO FINANCE A </a:t>
            </a:r>
            <a:br>
              <a:rPr lang="en-US" dirty="0">
                <a:solidFill>
                  <a:srgbClr val="E3E24F"/>
                </a:solidFill>
                <a:latin typeface="Arial Black" panose="020B0A04020102020204" pitchFamily="34" charset="0"/>
              </a:rPr>
            </a:br>
            <a:r>
              <a:rPr lang="en-US" dirty="0">
                <a:solidFill>
                  <a:srgbClr val="E3E24F"/>
                </a:solidFill>
                <a:latin typeface="Arial Black" panose="020B0A04020102020204" pitchFamily="34" charset="0"/>
              </a:rPr>
              <a:t>START-UP</a:t>
            </a:r>
          </a:p>
        </p:txBody>
      </p:sp>
      <p:sp>
        <p:nvSpPr>
          <p:cNvPr id="14" name="Right Triangle 13">
            <a:extLst>
              <a:ext uri="{FF2B5EF4-FFF2-40B4-BE49-F238E27FC236}">
                <a16:creationId xmlns:a16="http://schemas.microsoft.com/office/drawing/2014/main" id="{0F9CDAFF-9EC2-C87D-7424-F823CC11475C}"/>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793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Triangle 25">
            <a:extLst>
              <a:ext uri="{FF2B5EF4-FFF2-40B4-BE49-F238E27FC236}">
                <a16:creationId xmlns:a16="http://schemas.microsoft.com/office/drawing/2014/main" id="{D983F5FF-190F-D503-9DA8-52613EE1FE62}"/>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919C3-D5CD-F596-5EC4-7C5B9EB80ED1}"/>
              </a:ext>
            </a:extLst>
          </p:cNvPr>
          <p:cNvSpPr>
            <a:spLocks noGrp="1"/>
          </p:cNvSpPr>
          <p:nvPr>
            <p:ph type="title"/>
          </p:nvPr>
        </p:nvSpPr>
        <p:spPr/>
        <p:txBody>
          <a:bodyPr/>
          <a:lstStyle/>
          <a:p>
            <a:r>
              <a:rPr lang="en-US" dirty="0"/>
              <a:t>Other Ways to Raise Capital</a:t>
            </a:r>
          </a:p>
        </p:txBody>
      </p:sp>
      <p:sp>
        <p:nvSpPr>
          <p:cNvPr id="3" name="Text Placeholder 2">
            <a:extLst>
              <a:ext uri="{FF2B5EF4-FFF2-40B4-BE49-F238E27FC236}">
                <a16:creationId xmlns:a16="http://schemas.microsoft.com/office/drawing/2014/main" id="{85455B3F-1CFB-203E-E8F0-E37B5FF201B5}"/>
              </a:ext>
            </a:extLst>
          </p:cNvPr>
          <p:cNvSpPr>
            <a:spLocks noGrp="1"/>
          </p:cNvSpPr>
          <p:nvPr>
            <p:ph type="body" sz="quarter" idx="12"/>
          </p:nvPr>
        </p:nvSpPr>
        <p:spPr>
          <a:xfrm>
            <a:off x="651750" y="2134159"/>
            <a:ext cx="11070858" cy="465332"/>
          </a:xfrm>
        </p:spPr>
        <p:txBody>
          <a:bodyPr/>
          <a:lstStyle/>
          <a:p>
            <a:pPr marL="0" indent="0" algn="ctr">
              <a:buNone/>
            </a:pPr>
            <a:r>
              <a:rPr lang="en-US" dirty="0"/>
              <a:t>There are many other ways to </a:t>
            </a:r>
            <a:r>
              <a:rPr lang="en-US" b="1" dirty="0"/>
              <a:t>raise capital</a:t>
            </a:r>
            <a:r>
              <a:rPr lang="en-US" dirty="0"/>
              <a:t> to finance a start up. </a:t>
            </a:r>
          </a:p>
          <a:p>
            <a:pPr algn="ctr"/>
            <a:endParaRPr lang="en-US" dirty="0"/>
          </a:p>
        </p:txBody>
      </p:sp>
      <p:sp>
        <p:nvSpPr>
          <p:cNvPr id="4" name="Rectangle 3">
            <a:extLst>
              <a:ext uri="{FF2B5EF4-FFF2-40B4-BE49-F238E27FC236}">
                <a16:creationId xmlns:a16="http://schemas.microsoft.com/office/drawing/2014/main" id="{58F894A6-FBDF-B714-78C2-B7E4519FCC27}"/>
              </a:ext>
              <a:ext uri="{C183D7F6-B498-43B3-948B-1728B52AA6E4}">
                <adec:decorative xmlns:adec="http://schemas.microsoft.com/office/drawing/2017/decorative" val="1"/>
              </a:ext>
            </a:extLst>
          </p:cNvPr>
          <p:cNvSpPr/>
          <p:nvPr/>
        </p:nvSpPr>
        <p:spPr>
          <a:xfrm>
            <a:off x="1942716" y="2855182"/>
            <a:ext cx="8602134" cy="3804235"/>
          </a:xfrm>
          <a:custGeom>
            <a:avLst/>
            <a:gdLst>
              <a:gd name="csX0" fmla="*/ 0 w 8602134"/>
              <a:gd name="csY0" fmla="*/ 0 h 3804235"/>
              <a:gd name="csX1" fmla="*/ 833745 w 8602134"/>
              <a:gd name="csY1" fmla="*/ 0 h 3804235"/>
              <a:gd name="csX2" fmla="*/ 1323405 w 8602134"/>
              <a:gd name="csY2" fmla="*/ 0 h 3804235"/>
              <a:gd name="csX3" fmla="*/ 2157151 w 8602134"/>
              <a:gd name="csY3" fmla="*/ 0 h 3804235"/>
              <a:gd name="csX4" fmla="*/ 2990896 w 8602134"/>
              <a:gd name="csY4" fmla="*/ 0 h 3804235"/>
              <a:gd name="csX5" fmla="*/ 3394534 w 8602134"/>
              <a:gd name="csY5" fmla="*/ 0 h 3804235"/>
              <a:gd name="csX6" fmla="*/ 4056237 w 8602134"/>
              <a:gd name="csY6" fmla="*/ 0 h 3804235"/>
              <a:gd name="csX7" fmla="*/ 4889982 w 8602134"/>
              <a:gd name="csY7" fmla="*/ 0 h 3804235"/>
              <a:gd name="csX8" fmla="*/ 5637706 w 8602134"/>
              <a:gd name="csY8" fmla="*/ 0 h 3804235"/>
              <a:gd name="csX9" fmla="*/ 6299409 w 8602134"/>
              <a:gd name="csY9" fmla="*/ 0 h 3804235"/>
              <a:gd name="csX10" fmla="*/ 6789069 w 8602134"/>
              <a:gd name="csY10" fmla="*/ 0 h 3804235"/>
              <a:gd name="csX11" fmla="*/ 7192707 w 8602134"/>
              <a:gd name="csY11" fmla="*/ 0 h 3804235"/>
              <a:gd name="csX12" fmla="*/ 7768389 w 8602134"/>
              <a:gd name="csY12" fmla="*/ 0 h 3804235"/>
              <a:gd name="csX13" fmla="*/ 8602134 w 8602134"/>
              <a:gd name="csY13" fmla="*/ 0 h 3804235"/>
              <a:gd name="csX14" fmla="*/ 8602134 w 8602134"/>
              <a:gd name="csY14" fmla="*/ 557954 h 3804235"/>
              <a:gd name="csX15" fmla="*/ 8602134 w 8602134"/>
              <a:gd name="csY15" fmla="*/ 1268078 h 3804235"/>
              <a:gd name="csX16" fmla="*/ 8602134 w 8602134"/>
              <a:gd name="csY16" fmla="*/ 1787990 h 3804235"/>
              <a:gd name="csX17" fmla="*/ 8602134 w 8602134"/>
              <a:gd name="csY17" fmla="*/ 2422030 h 3804235"/>
              <a:gd name="csX18" fmla="*/ 8602134 w 8602134"/>
              <a:gd name="csY18" fmla="*/ 3094111 h 3804235"/>
              <a:gd name="csX19" fmla="*/ 8602134 w 8602134"/>
              <a:gd name="csY19" fmla="*/ 3804235 h 3804235"/>
              <a:gd name="csX20" fmla="*/ 8026453 w 8602134"/>
              <a:gd name="csY20" fmla="*/ 3804235 h 3804235"/>
              <a:gd name="csX21" fmla="*/ 7192707 w 8602134"/>
              <a:gd name="csY21" fmla="*/ 3804235 h 3804235"/>
              <a:gd name="csX22" fmla="*/ 6358962 w 8602134"/>
              <a:gd name="csY22" fmla="*/ 3804235 h 3804235"/>
              <a:gd name="csX23" fmla="*/ 5697260 w 8602134"/>
              <a:gd name="csY23" fmla="*/ 3804235 h 3804235"/>
              <a:gd name="csX24" fmla="*/ 5293621 w 8602134"/>
              <a:gd name="csY24" fmla="*/ 3804235 h 3804235"/>
              <a:gd name="csX25" fmla="*/ 4545897 w 8602134"/>
              <a:gd name="csY25" fmla="*/ 3804235 h 3804235"/>
              <a:gd name="csX26" fmla="*/ 3712152 w 8602134"/>
              <a:gd name="csY26" fmla="*/ 3804235 h 3804235"/>
              <a:gd name="csX27" fmla="*/ 3222492 w 8602134"/>
              <a:gd name="csY27" fmla="*/ 3804235 h 3804235"/>
              <a:gd name="csX28" fmla="*/ 2646810 w 8602134"/>
              <a:gd name="csY28" fmla="*/ 3804235 h 3804235"/>
              <a:gd name="csX29" fmla="*/ 1813065 w 8602134"/>
              <a:gd name="csY29" fmla="*/ 3804235 h 3804235"/>
              <a:gd name="csX30" fmla="*/ 979320 w 8602134"/>
              <a:gd name="csY30" fmla="*/ 3804235 h 3804235"/>
              <a:gd name="csX31" fmla="*/ 0 w 8602134"/>
              <a:gd name="csY31" fmla="*/ 3804235 h 3804235"/>
              <a:gd name="csX32" fmla="*/ 0 w 8602134"/>
              <a:gd name="csY32" fmla="*/ 3132153 h 3804235"/>
              <a:gd name="csX33" fmla="*/ 0 w 8602134"/>
              <a:gd name="csY33" fmla="*/ 2612241 h 3804235"/>
              <a:gd name="csX34" fmla="*/ 0 w 8602134"/>
              <a:gd name="csY34" fmla="*/ 2092329 h 3804235"/>
              <a:gd name="csX35" fmla="*/ 0 w 8602134"/>
              <a:gd name="csY35" fmla="*/ 1534375 h 3804235"/>
              <a:gd name="csX36" fmla="*/ 0 w 8602134"/>
              <a:gd name="csY36" fmla="*/ 938378 h 3804235"/>
              <a:gd name="csX37" fmla="*/ 0 w 8602134"/>
              <a:gd name="csY37" fmla="*/ 0 h 380423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8602134" h="3804235" fill="none" extrusionOk="0">
                <a:moveTo>
                  <a:pt x="0" y="0"/>
                </a:moveTo>
                <a:cubicBezTo>
                  <a:pt x="346196" y="29113"/>
                  <a:pt x="595381" y="24454"/>
                  <a:pt x="833745" y="0"/>
                </a:cubicBezTo>
                <a:cubicBezTo>
                  <a:pt x="1072109" y="-24454"/>
                  <a:pt x="1137834" y="17662"/>
                  <a:pt x="1323405" y="0"/>
                </a:cubicBezTo>
                <a:cubicBezTo>
                  <a:pt x="1508976" y="-17662"/>
                  <a:pt x="1818321" y="-39168"/>
                  <a:pt x="2157151" y="0"/>
                </a:cubicBezTo>
                <a:cubicBezTo>
                  <a:pt x="2495981" y="39168"/>
                  <a:pt x="2636979" y="-11080"/>
                  <a:pt x="2990896" y="0"/>
                </a:cubicBezTo>
                <a:cubicBezTo>
                  <a:pt x="3344813" y="11080"/>
                  <a:pt x="3300644" y="8767"/>
                  <a:pt x="3394534" y="0"/>
                </a:cubicBezTo>
                <a:cubicBezTo>
                  <a:pt x="3488424" y="-8767"/>
                  <a:pt x="3912788" y="-31378"/>
                  <a:pt x="4056237" y="0"/>
                </a:cubicBezTo>
                <a:cubicBezTo>
                  <a:pt x="4199686" y="31378"/>
                  <a:pt x="4677899" y="18840"/>
                  <a:pt x="4889982" y="0"/>
                </a:cubicBezTo>
                <a:cubicBezTo>
                  <a:pt x="5102066" y="-18840"/>
                  <a:pt x="5367510" y="25336"/>
                  <a:pt x="5637706" y="0"/>
                </a:cubicBezTo>
                <a:cubicBezTo>
                  <a:pt x="5907902" y="-25336"/>
                  <a:pt x="6084871" y="21156"/>
                  <a:pt x="6299409" y="0"/>
                </a:cubicBezTo>
                <a:cubicBezTo>
                  <a:pt x="6513947" y="-21156"/>
                  <a:pt x="6653011" y="4849"/>
                  <a:pt x="6789069" y="0"/>
                </a:cubicBezTo>
                <a:cubicBezTo>
                  <a:pt x="6925127" y="-4849"/>
                  <a:pt x="7062441" y="-10074"/>
                  <a:pt x="7192707" y="0"/>
                </a:cubicBezTo>
                <a:cubicBezTo>
                  <a:pt x="7322973" y="10074"/>
                  <a:pt x="7507990" y="12759"/>
                  <a:pt x="7768389" y="0"/>
                </a:cubicBezTo>
                <a:cubicBezTo>
                  <a:pt x="8028788" y="-12759"/>
                  <a:pt x="8190250" y="-21040"/>
                  <a:pt x="8602134" y="0"/>
                </a:cubicBezTo>
                <a:cubicBezTo>
                  <a:pt x="8614365" y="180670"/>
                  <a:pt x="8576059" y="383372"/>
                  <a:pt x="8602134" y="557954"/>
                </a:cubicBezTo>
                <a:cubicBezTo>
                  <a:pt x="8628209" y="732536"/>
                  <a:pt x="8624866" y="986507"/>
                  <a:pt x="8602134" y="1268078"/>
                </a:cubicBezTo>
                <a:cubicBezTo>
                  <a:pt x="8579402" y="1549649"/>
                  <a:pt x="8602381" y="1674208"/>
                  <a:pt x="8602134" y="1787990"/>
                </a:cubicBezTo>
                <a:cubicBezTo>
                  <a:pt x="8601887" y="1901772"/>
                  <a:pt x="8610082" y="2273105"/>
                  <a:pt x="8602134" y="2422030"/>
                </a:cubicBezTo>
                <a:cubicBezTo>
                  <a:pt x="8594186" y="2570955"/>
                  <a:pt x="8570011" y="2849944"/>
                  <a:pt x="8602134" y="3094111"/>
                </a:cubicBezTo>
                <a:cubicBezTo>
                  <a:pt x="8634257" y="3338278"/>
                  <a:pt x="8628475" y="3589961"/>
                  <a:pt x="8602134" y="3804235"/>
                </a:cubicBezTo>
                <a:cubicBezTo>
                  <a:pt x="8315355" y="3809954"/>
                  <a:pt x="8184918" y="3812941"/>
                  <a:pt x="8026453" y="3804235"/>
                </a:cubicBezTo>
                <a:cubicBezTo>
                  <a:pt x="7867988" y="3795529"/>
                  <a:pt x="7561244" y="3771389"/>
                  <a:pt x="7192707" y="3804235"/>
                </a:cubicBezTo>
                <a:cubicBezTo>
                  <a:pt x="6824170" y="3837081"/>
                  <a:pt x="6703755" y="3825472"/>
                  <a:pt x="6358962" y="3804235"/>
                </a:cubicBezTo>
                <a:cubicBezTo>
                  <a:pt x="6014170" y="3782998"/>
                  <a:pt x="5947877" y="3788367"/>
                  <a:pt x="5697260" y="3804235"/>
                </a:cubicBezTo>
                <a:cubicBezTo>
                  <a:pt x="5446643" y="3820103"/>
                  <a:pt x="5393285" y="3790560"/>
                  <a:pt x="5293621" y="3804235"/>
                </a:cubicBezTo>
                <a:cubicBezTo>
                  <a:pt x="5193957" y="3817910"/>
                  <a:pt x="4858597" y="3781890"/>
                  <a:pt x="4545897" y="3804235"/>
                </a:cubicBezTo>
                <a:cubicBezTo>
                  <a:pt x="4233197" y="3826580"/>
                  <a:pt x="4004967" y="3804870"/>
                  <a:pt x="3712152" y="3804235"/>
                </a:cubicBezTo>
                <a:cubicBezTo>
                  <a:pt x="3419338" y="3803600"/>
                  <a:pt x="3326412" y="3794861"/>
                  <a:pt x="3222492" y="3804235"/>
                </a:cubicBezTo>
                <a:cubicBezTo>
                  <a:pt x="3118572" y="3813609"/>
                  <a:pt x="2893725" y="3802329"/>
                  <a:pt x="2646810" y="3804235"/>
                </a:cubicBezTo>
                <a:cubicBezTo>
                  <a:pt x="2399895" y="3806141"/>
                  <a:pt x="2178587" y="3801766"/>
                  <a:pt x="1813065" y="3804235"/>
                </a:cubicBezTo>
                <a:cubicBezTo>
                  <a:pt x="1447543" y="3806704"/>
                  <a:pt x="1203469" y="3791386"/>
                  <a:pt x="979320" y="3804235"/>
                </a:cubicBezTo>
                <a:cubicBezTo>
                  <a:pt x="755171" y="3817084"/>
                  <a:pt x="235128" y="3766616"/>
                  <a:pt x="0" y="3804235"/>
                </a:cubicBezTo>
                <a:cubicBezTo>
                  <a:pt x="-18955" y="3618932"/>
                  <a:pt x="-25115" y="3309354"/>
                  <a:pt x="0" y="3132153"/>
                </a:cubicBezTo>
                <a:cubicBezTo>
                  <a:pt x="25115" y="2954952"/>
                  <a:pt x="25537" y="2845473"/>
                  <a:pt x="0" y="2612241"/>
                </a:cubicBezTo>
                <a:cubicBezTo>
                  <a:pt x="-25537" y="2379009"/>
                  <a:pt x="-8226" y="2257965"/>
                  <a:pt x="0" y="2092329"/>
                </a:cubicBezTo>
                <a:cubicBezTo>
                  <a:pt x="8226" y="1926693"/>
                  <a:pt x="-19095" y="1647925"/>
                  <a:pt x="0" y="1534375"/>
                </a:cubicBezTo>
                <a:cubicBezTo>
                  <a:pt x="19095" y="1420825"/>
                  <a:pt x="29795" y="1116824"/>
                  <a:pt x="0" y="938378"/>
                </a:cubicBezTo>
                <a:cubicBezTo>
                  <a:pt x="-29795" y="759932"/>
                  <a:pt x="44522" y="347077"/>
                  <a:pt x="0" y="0"/>
                </a:cubicBezTo>
                <a:close/>
              </a:path>
              <a:path w="8602134" h="3804235" stroke="0" extrusionOk="0">
                <a:moveTo>
                  <a:pt x="0" y="0"/>
                </a:moveTo>
                <a:cubicBezTo>
                  <a:pt x="300706" y="10415"/>
                  <a:pt x="446144" y="-26316"/>
                  <a:pt x="661703" y="0"/>
                </a:cubicBezTo>
                <a:cubicBezTo>
                  <a:pt x="877262" y="26316"/>
                  <a:pt x="1050496" y="18294"/>
                  <a:pt x="1151363" y="0"/>
                </a:cubicBezTo>
                <a:cubicBezTo>
                  <a:pt x="1252230" y="-18294"/>
                  <a:pt x="1623236" y="-7549"/>
                  <a:pt x="1899087" y="0"/>
                </a:cubicBezTo>
                <a:cubicBezTo>
                  <a:pt x="2174938" y="7549"/>
                  <a:pt x="2389218" y="2943"/>
                  <a:pt x="2732832" y="0"/>
                </a:cubicBezTo>
                <a:cubicBezTo>
                  <a:pt x="3076446" y="-2943"/>
                  <a:pt x="3174506" y="16576"/>
                  <a:pt x="3394534" y="0"/>
                </a:cubicBezTo>
                <a:cubicBezTo>
                  <a:pt x="3614562" y="-16576"/>
                  <a:pt x="3794996" y="32289"/>
                  <a:pt x="4142258" y="0"/>
                </a:cubicBezTo>
                <a:cubicBezTo>
                  <a:pt x="4489520" y="-32289"/>
                  <a:pt x="4555071" y="-22618"/>
                  <a:pt x="4889982" y="0"/>
                </a:cubicBezTo>
                <a:cubicBezTo>
                  <a:pt x="5224893" y="22618"/>
                  <a:pt x="5394065" y="24167"/>
                  <a:pt x="5551685" y="0"/>
                </a:cubicBezTo>
                <a:cubicBezTo>
                  <a:pt x="5709305" y="-24167"/>
                  <a:pt x="6089856" y="41131"/>
                  <a:pt x="6385430" y="0"/>
                </a:cubicBezTo>
                <a:cubicBezTo>
                  <a:pt x="6681005" y="-41131"/>
                  <a:pt x="6590327" y="9769"/>
                  <a:pt x="6789069" y="0"/>
                </a:cubicBezTo>
                <a:cubicBezTo>
                  <a:pt x="6987811" y="-9769"/>
                  <a:pt x="7101433" y="24665"/>
                  <a:pt x="7364750" y="0"/>
                </a:cubicBezTo>
                <a:cubicBezTo>
                  <a:pt x="7628067" y="-24665"/>
                  <a:pt x="7665314" y="2815"/>
                  <a:pt x="7768389" y="0"/>
                </a:cubicBezTo>
                <a:cubicBezTo>
                  <a:pt x="7871464" y="-2815"/>
                  <a:pt x="8198431" y="-10404"/>
                  <a:pt x="8602134" y="0"/>
                </a:cubicBezTo>
                <a:cubicBezTo>
                  <a:pt x="8569552" y="240132"/>
                  <a:pt x="8597621" y="500370"/>
                  <a:pt x="8602134" y="672082"/>
                </a:cubicBezTo>
                <a:cubicBezTo>
                  <a:pt x="8606647" y="843794"/>
                  <a:pt x="8573456" y="1071289"/>
                  <a:pt x="8602134" y="1268078"/>
                </a:cubicBezTo>
                <a:cubicBezTo>
                  <a:pt x="8630812" y="1464867"/>
                  <a:pt x="8605096" y="1652462"/>
                  <a:pt x="8602134" y="1902118"/>
                </a:cubicBezTo>
                <a:cubicBezTo>
                  <a:pt x="8599172" y="2151774"/>
                  <a:pt x="8572277" y="2426418"/>
                  <a:pt x="8602134" y="2574199"/>
                </a:cubicBezTo>
                <a:cubicBezTo>
                  <a:pt x="8631991" y="2721980"/>
                  <a:pt x="8653055" y="3238171"/>
                  <a:pt x="8602134" y="3804235"/>
                </a:cubicBezTo>
                <a:cubicBezTo>
                  <a:pt x="8496198" y="3789609"/>
                  <a:pt x="8391508" y="3808629"/>
                  <a:pt x="8198495" y="3804235"/>
                </a:cubicBezTo>
                <a:cubicBezTo>
                  <a:pt x="8005482" y="3799841"/>
                  <a:pt x="7660245" y="3811775"/>
                  <a:pt x="7450771" y="3804235"/>
                </a:cubicBezTo>
                <a:cubicBezTo>
                  <a:pt x="7241297" y="3796695"/>
                  <a:pt x="7155357" y="3822501"/>
                  <a:pt x="7047133" y="3804235"/>
                </a:cubicBezTo>
                <a:cubicBezTo>
                  <a:pt x="6938909" y="3785969"/>
                  <a:pt x="6555516" y="3818972"/>
                  <a:pt x="6385430" y="3804235"/>
                </a:cubicBezTo>
                <a:cubicBezTo>
                  <a:pt x="6215344" y="3789498"/>
                  <a:pt x="6082576" y="3785455"/>
                  <a:pt x="5981792" y="3804235"/>
                </a:cubicBezTo>
                <a:cubicBezTo>
                  <a:pt x="5881008" y="3823015"/>
                  <a:pt x="5450270" y="3790353"/>
                  <a:pt x="5148046" y="3804235"/>
                </a:cubicBezTo>
                <a:cubicBezTo>
                  <a:pt x="4845822" y="3818117"/>
                  <a:pt x="4836434" y="3821853"/>
                  <a:pt x="4572365" y="3804235"/>
                </a:cubicBezTo>
                <a:cubicBezTo>
                  <a:pt x="4308296" y="3786617"/>
                  <a:pt x="4031422" y="3835940"/>
                  <a:pt x="3738620" y="3804235"/>
                </a:cubicBezTo>
                <a:cubicBezTo>
                  <a:pt x="3445818" y="3772530"/>
                  <a:pt x="3436538" y="3817186"/>
                  <a:pt x="3248960" y="3804235"/>
                </a:cubicBezTo>
                <a:cubicBezTo>
                  <a:pt x="3061382" y="3791284"/>
                  <a:pt x="2960076" y="3805303"/>
                  <a:pt x="2845321" y="3804235"/>
                </a:cubicBezTo>
                <a:cubicBezTo>
                  <a:pt x="2730566" y="3803167"/>
                  <a:pt x="2379796" y="3818317"/>
                  <a:pt x="2097597" y="3804235"/>
                </a:cubicBezTo>
                <a:cubicBezTo>
                  <a:pt x="1815398" y="3790153"/>
                  <a:pt x="1879416" y="3804517"/>
                  <a:pt x="1693959" y="3804235"/>
                </a:cubicBezTo>
                <a:cubicBezTo>
                  <a:pt x="1508502" y="3803953"/>
                  <a:pt x="1140769" y="3792646"/>
                  <a:pt x="946235" y="3804235"/>
                </a:cubicBezTo>
                <a:cubicBezTo>
                  <a:pt x="751701" y="3815824"/>
                  <a:pt x="414797" y="3841751"/>
                  <a:pt x="0" y="3804235"/>
                </a:cubicBezTo>
                <a:cubicBezTo>
                  <a:pt x="-13728" y="3488270"/>
                  <a:pt x="31398" y="3326305"/>
                  <a:pt x="0" y="3094111"/>
                </a:cubicBezTo>
                <a:cubicBezTo>
                  <a:pt x="-31398" y="2861917"/>
                  <a:pt x="-30364" y="2595700"/>
                  <a:pt x="0" y="2383987"/>
                </a:cubicBezTo>
                <a:cubicBezTo>
                  <a:pt x="30364" y="2172274"/>
                  <a:pt x="-8366" y="1856372"/>
                  <a:pt x="0" y="1673863"/>
                </a:cubicBezTo>
                <a:cubicBezTo>
                  <a:pt x="8366" y="1491354"/>
                  <a:pt x="-29027" y="1168982"/>
                  <a:pt x="0" y="1039824"/>
                </a:cubicBezTo>
                <a:cubicBezTo>
                  <a:pt x="29027" y="910666"/>
                  <a:pt x="5549" y="515190"/>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334782230">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descr="Personal invesments &#10;">
            <a:extLst>
              <a:ext uri="{FF2B5EF4-FFF2-40B4-BE49-F238E27FC236}">
                <a16:creationId xmlns:a16="http://schemas.microsoft.com/office/drawing/2014/main" id="{65952090-9F00-37D3-F8A0-2745330AB4D0}"/>
              </a:ext>
            </a:extLst>
          </p:cNvPr>
          <p:cNvGrpSpPr/>
          <p:nvPr/>
        </p:nvGrpSpPr>
        <p:grpSpPr>
          <a:xfrm>
            <a:off x="2340087" y="2855184"/>
            <a:ext cx="2111064" cy="1772469"/>
            <a:chOff x="1734830" y="2269724"/>
            <a:chExt cx="2730035" cy="2300582"/>
          </a:xfrm>
        </p:grpSpPr>
        <p:sp>
          <p:nvSpPr>
            <p:cNvPr id="10" name="Rectangle 9">
              <a:extLst>
                <a:ext uri="{FF2B5EF4-FFF2-40B4-BE49-F238E27FC236}">
                  <a16:creationId xmlns:a16="http://schemas.microsoft.com/office/drawing/2014/main" id="{9C042E40-2F38-4DC1-B147-C08FF5BF0C6A}"/>
                </a:ext>
              </a:extLst>
            </p:cNvPr>
            <p:cNvSpPr/>
            <p:nvPr/>
          </p:nvSpPr>
          <p:spPr>
            <a:xfrm>
              <a:off x="1734830" y="2476066"/>
              <a:ext cx="2730035" cy="2094240"/>
            </a:xfrm>
            <a:prstGeom prst="rect">
              <a:avLst/>
            </a:prstGeom>
            <a:solidFill>
              <a:srgbClr val="C3EDE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 name="Title 1">
              <a:extLst>
                <a:ext uri="{FF2B5EF4-FFF2-40B4-BE49-F238E27FC236}">
                  <a16:creationId xmlns:a16="http://schemas.microsoft.com/office/drawing/2014/main" id="{1025BC61-C3DB-FB82-455A-F8BFEE60DC74}"/>
                </a:ext>
              </a:extLst>
            </p:cNvPr>
            <p:cNvSpPr txBox="1">
              <a:spLocks/>
            </p:cNvSpPr>
            <p:nvPr/>
          </p:nvSpPr>
          <p:spPr>
            <a:xfrm>
              <a:off x="1873488" y="3693182"/>
              <a:ext cx="2452718" cy="753176"/>
            </a:xfrm>
            <a:prstGeom prst="rect">
              <a:avLst/>
            </a:prstGeom>
            <a:ln>
              <a:noFill/>
            </a:ln>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2A3F4C"/>
                  </a:solidFill>
                  <a:effectLst/>
                  <a:uLnTx/>
                  <a:uFillTx/>
                  <a:latin typeface="Bierstadt" panose="020B0004020202020204" pitchFamily="34" charset="0"/>
                  <a:ea typeface="+mj-ea"/>
                  <a:cs typeface="+mj-cs"/>
                </a:rPr>
                <a:t>Personal Investments</a:t>
              </a:r>
            </a:p>
          </p:txBody>
        </p:sp>
        <p:pic>
          <p:nvPicPr>
            <p:cNvPr id="12" name="Picture 11" descr="A blue and yellow dollar sign&#10;&#10;Description automatically generated">
              <a:extLst>
                <a:ext uri="{FF2B5EF4-FFF2-40B4-BE49-F238E27FC236}">
                  <a16:creationId xmlns:a16="http://schemas.microsoft.com/office/drawing/2014/main" id="{8AA90E1E-C72C-173B-0D07-CC6BD271EB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11353" y="2269724"/>
              <a:ext cx="1716027" cy="1716027"/>
            </a:xfrm>
            <a:prstGeom prst="rect">
              <a:avLst/>
            </a:prstGeom>
            <a:ln>
              <a:noFill/>
            </a:ln>
          </p:spPr>
        </p:pic>
      </p:grpSp>
      <p:grpSp>
        <p:nvGrpSpPr>
          <p:cNvPr id="5" name="Group 4" descr="Growth capital and crowdfunding&#10;">
            <a:extLst>
              <a:ext uri="{FF2B5EF4-FFF2-40B4-BE49-F238E27FC236}">
                <a16:creationId xmlns:a16="http://schemas.microsoft.com/office/drawing/2014/main" id="{D89730F0-074F-3EDE-DE65-EB86157AA938}"/>
              </a:ext>
            </a:extLst>
          </p:cNvPr>
          <p:cNvGrpSpPr/>
          <p:nvPr/>
        </p:nvGrpSpPr>
        <p:grpSpPr>
          <a:xfrm>
            <a:off x="5221818" y="2885755"/>
            <a:ext cx="2111064" cy="1791137"/>
            <a:chOff x="4640943" y="2246272"/>
            <a:chExt cx="2762162" cy="2329087"/>
          </a:xfrm>
        </p:grpSpPr>
        <p:sp>
          <p:nvSpPr>
            <p:cNvPr id="6" name="Rectangle 5">
              <a:extLst>
                <a:ext uri="{FF2B5EF4-FFF2-40B4-BE49-F238E27FC236}">
                  <a16:creationId xmlns:a16="http://schemas.microsoft.com/office/drawing/2014/main" id="{62604E0F-66BC-A97B-9F62-7614462DE450}"/>
                </a:ext>
              </a:extLst>
            </p:cNvPr>
            <p:cNvSpPr/>
            <p:nvPr/>
          </p:nvSpPr>
          <p:spPr>
            <a:xfrm>
              <a:off x="4640943" y="2448101"/>
              <a:ext cx="2762162" cy="2127258"/>
            </a:xfrm>
            <a:prstGeom prst="rect">
              <a:avLst/>
            </a:prstGeom>
            <a:solidFill>
              <a:srgbClr val="46B1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 name="Title 1">
              <a:extLst>
                <a:ext uri="{FF2B5EF4-FFF2-40B4-BE49-F238E27FC236}">
                  <a16:creationId xmlns:a16="http://schemas.microsoft.com/office/drawing/2014/main" id="{781FAEEA-13F5-7FF4-1A93-30D015C9B572}"/>
                </a:ext>
              </a:extLst>
            </p:cNvPr>
            <p:cNvSpPr txBox="1">
              <a:spLocks/>
            </p:cNvSpPr>
            <p:nvPr/>
          </p:nvSpPr>
          <p:spPr>
            <a:xfrm>
              <a:off x="4787855" y="3704752"/>
              <a:ext cx="2452718" cy="75317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2A3F4C"/>
                  </a:solidFill>
                  <a:effectLst/>
                  <a:uLnTx/>
                  <a:uFillTx/>
                  <a:latin typeface="Bierstadt" panose="020B0004020202020204" pitchFamily="34" charset="0"/>
                  <a:ea typeface="+mj-ea"/>
                  <a:cs typeface="+mj-cs"/>
                </a:rPr>
                <a:t>Gift capital and crowdfunding</a:t>
              </a:r>
            </a:p>
          </p:txBody>
        </p:sp>
        <p:pic>
          <p:nvPicPr>
            <p:cNvPr id="8" name="Picture 7" descr="A blue and yellow gift box&#10;&#10;Description automatically generated">
              <a:extLst>
                <a:ext uri="{FF2B5EF4-FFF2-40B4-BE49-F238E27FC236}">
                  <a16:creationId xmlns:a16="http://schemas.microsoft.com/office/drawing/2014/main" id="{90AD048C-2BC0-AF20-0CF3-5BA7DE8317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94638" y="2246272"/>
              <a:ext cx="1716027" cy="1716027"/>
            </a:xfrm>
            <a:prstGeom prst="rect">
              <a:avLst/>
            </a:prstGeom>
          </p:spPr>
        </p:pic>
      </p:grpSp>
      <p:grpSp>
        <p:nvGrpSpPr>
          <p:cNvPr id="13" name="Group 12" descr="Debt funding">
            <a:extLst>
              <a:ext uri="{FF2B5EF4-FFF2-40B4-BE49-F238E27FC236}">
                <a16:creationId xmlns:a16="http://schemas.microsoft.com/office/drawing/2014/main" id="{B7E60DD7-9698-ADCF-F90A-5535C3ACD2E5}"/>
              </a:ext>
            </a:extLst>
          </p:cNvPr>
          <p:cNvGrpSpPr/>
          <p:nvPr/>
        </p:nvGrpSpPr>
        <p:grpSpPr>
          <a:xfrm>
            <a:off x="7898697" y="3005366"/>
            <a:ext cx="2089592" cy="1673503"/>
            <a:chOff x="7605546" y="2438848"/>
            <a:chExt cx="2730035" cy="2159743"/>
          </a:xfrm>
          <a:solidFill>
            <a:srgbClr val="F3F1BA"/>
          </a:solidFill>
        </p:grpSpPr>
        <p:sp>
          <p:nvSpPr>
            <p:cNvPr id="14" name="Rectangle 13">
              <a:extLst>
                <a:ext uri="{FF2B5EF4-FFF2-40B4-BE49-F238E27FC236}">
                  <a16:creationId xmlns:a16="http://schemas.microsoft.com/office/drawing/2014/main" id="{17D54D65-25F7-8F5C-442E-764F42AA954E}"/>
                </a:ext>
              </a:extLst>
            </p:cNvPr>
            <p:cNvSpPr/>
            <p:nvPr/>
          </p:nvSpPr>
          <p:spPr>
            <a:xfrm>
              <a:off x="7605546" y="2504351"/>
              <a:ext cx="2730035" cy="2094240"/>
            </a:xfrm>
            <a:prstGeom prst="rect">
              <a:avLst/>
            </a:prstGeom>
            <a:grp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 name="Title 1">
              <a:extLst>
                <a:ext uri="{FF2B5EF4-FFF2-40B4-BE49-F238E27FC236}">
                  <a16:creationId xmlns:a16="http://schemas.microsoft.com/office/drawing/2014/main" id="{325D164C-DA86-2E8A-1165-7F8F58A0DB11}"/>
                </a:ext>
              </a:extLst>
            </p:cNvPr>
            <p:cNvSpPr txBox="1">
              <a:spLocks/>
            </p:cNvSpPr>
            <p:nvPr/>
          </p:nvSpPr>
          <p:spPr>
            <a:xfrm>
              <a:off x="7770572" y="3752115"/>
              <a:ext cx="2452718" cy="753176"/>
            </a:xfrm>
            <a:prstGeom prst="rect">
              <a:avLst/>
            </a:prstGeom>
            <a:grp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2A3F4C"/>
                  </a:solidFill>
                  <a:effectLst/>
                  <a:uLnTx/>
                  <a:uFillTx/>
                  <a:latin typeface="Bierstadt" panose="020B0004020202020204" pitchFamily="34" charset="0"/>
                  <a:ea typeface="+mj-ea"/>
                  <a:cs typeface="+mj-cs"/>
                </a:rPr>
                <a:t>Debt Funding</a:t>
              </a:r>
            </a:p>
          </p:txBody>
        </p:sp>
        <p:pic>
          <p:nvPicPr>
            <p:cNvPr id="16" name="Picture 15" descr="A group of colorful credit cards&#10;&#10;Description automatically generated">
              <a:extLst>
                <a:ext uri="{FF2B5EF4-FFF2-40B4-BE49-F238E27FC236}">
                  <a16:creationId xmlns:a16="http://schemas.microsoft.com/office/drawing/2014/main" id="{EDBBBCEF-AF9D-7535-C3C4-79FD3066FB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63512" y="2438848"/>
              <a:ext cx="1714503" cy="1716027"/>
            </a:xfrm>
            <a:prstGeom prst="rect">
              <a:avLst/>
            </a:prstGeom>
            <a:noFill/>
          </p:spPr>
        </p:pic>
      </p:grpSp>
      <p:sp>
        <p:nvSpPr>
          <p:cNvPr id="17" name="Rectangle 16">
            <a:extLst>
              <a:ext uri="{FF2B5EF4-FFF2-40B4-BE49-F238E27FC236}">
                <a16:creationId xmlns:a16="http://schemas.microsoft.com/office/drawing/2014/main" id="{67AFEC97-F130-BADE-5FD1-514338D2DD6C}"/>
              </a:ext>
              <a:ext uri="{C183D7F6-B498-43B3-948B-1728B52AA6E4}">
                <adec:decorative xmlns:adec="http://schemas.microsoft.com/office/drawing/2017/decorative" val="1"/>
              </a:ext>
            </a:extLst>
          </p:cNvPr>
          <p:cNvSpPr/>
          <p:nvPr/>
        </p:nvSpPr>
        <p:spPr>
          <a:xfrm>
            <a:off x="2351659" y="4762049"/>
            <a:ext cx="2093976" cy="1673352"/>
          </a:xfrm>
          <a:prstGeom prst="rect">
            <a:avLst/>
          </a:prstGeom>
          <a:solidFill>
            <a:srgbClr val="9CC255"/>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5BF18AA-5360-CA52-918F-BA72DA5CD49F}"/>
              </a:ext>
              <a:ext uri="{C183D7F6-B498-43B3-948B-1728B52AA6E4}">
                <adec:decorative xmlns:adec="http://schemas.microsoft.com/office/drawing/2017/decorative" val="1"/>
              </a:ext>
            </a:extLst>
          </p:cNvPr>
          <p:cNvSpPr/>
          <p:nvPr/>
        </p:nvSpPr>
        <p:spPr>
          <a:xfrm>
            <a:off x="5221124" y="4780562"/>
            <a:ext cx="2093976" cy="1673352"/>
          </a:xfrm>
          <a:prstGeom prst="rect">
            <a:avLst/>
          </a:prstGeom>
          <a:solidFill>
            <a:srgbClr val="9CD9DE"/>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926A6C5B-516A-6853-49DD-C802B8349FFF}"/>
              </a:ext>
              <a:ext uri="{C183D7F6-B498-43B3-948B-1728B52AA6E4}">
                <adec:decorative xmlns:adec="http://schemas.microsoft.com/office/drawing/2017/decorative" val="1"/>
              </a:ext>
            </a:extLst>
          </p:cNvPr>
          <p:cNvSpPr/>
          <p:nvPr/>
        </p:nvSpPr>
        <p:spPr>
          <a:xfrm>
            <a:off x="7898697" y="4780562"/>
            <a:ext cx="2089592" cy="1673352"/>
          </a:xfrm>
          <a:prstGeom prst="rect">
            <a:avLst/>
          </a:prstGeom>
          <a:solidFill>
            <a:srgbClr val="E3E169"/>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 name="Title 1">
            <a:extLst>
              <a:ext uri="{FF2B5EF4-FFF2-40B4-BE49-F238E27FC236}">
                <a16:creationId xmlns:a16="http://schemas.microsoft.com/office/drawing/2014/main" id="{402AB734-9ADD-E6DD-8EDA-B81835F20A08}"/>
              </a:ext>
            </a:extLst>
          </p:cNvPr>
          <p:cNvSpPr txBox="1">
            <a:spLocks/>
          </p:cNvSpPr>
          <p:nvPr/>
        </p:nvSpPr>
        <p:spPr>
          <a:xfrm>
            <a:off x="2340086" y="5799467"/>
            <a:ext cx="2105549" cy="6359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2A3F4C"/>
                </a:solidFill>
                <a:effectLst/>
                <a:uLnTx/>
                <a:uFillTx/>
                <a:latin typeface="Bierstadt" panose="020B0004020202020204" pitchFamily="34" charset="0"/>
                <a:ea typeface="+mj-ea"/>
                <a:cs typeface="+mj-cs"/>
              </a:rPr>
              <a:t>Investors</a:t>
            </a:r>
          </a:p>
        </p:txBody>
      </p:sp>
      <p:sp>
        <p:nvSpPr>
          <p:cNvPr id="21" name="Title 1">
            <a:extLst>
              <a:ext uri="{FF2B5EF4-FFF2-40B4-BE49-F238E27FC236}">
                <a16:creationId xmlns:a16="http://schemas.microsoft.com/office/drawing/2014/main" id="{695C271B-F8F8-EA77-E815-E0E993441AB9}"/>
              </a:ext>
            </a:extLst>
          </p:cNvPr>
          <p:cNvSpPr txBox="1">
            <a:spLocks/>
          </p:cNvSpPr>
          <p:nvPr/>
        </p:nvSpPr>
        <p:spPr>
          <a:xfrm>
            <a:off x="5241486" y="5664233"/>
            <a:ext cx="2073614" cy="8865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2A3F4C"/>
                </a:solidFill>
                <a:effectLst/>
                <a:uLnTx/>
                <a:uFillTx/>
                <a:latin typeface="Bierstadt" panose="020B0004020202020204" pitchFamily="34" charset="0"/>
                <a:ea typeface="+mj-ea"/>
                <a:cs typeface="+mj-cs"/>
              </a:rPr>
              <a:t>Business Incubators</a:t>
            </a:r>
          </a:p>
        </p:txBody>
      </p:sp>
      <p:sp>
        <p:nvSpPr>
          <p:cNvPr id="22" name="Title 1">
            <a:extLst>
              <a:ext uri="{FF2B5EF4-FFF2-40B4-BE49-F238E27FC236}">
                <a16:creationId xmlns:a16="http://schemas.microsoft.com/office/drawing/2014/main" id="{8B649F02-292A-02EF-3036-797DBE1C6C01}"/>
              </a:ext>
            </a:extLst>
          </p:cNvPr>
          <p:cNvSpPr txBox="1">
            <a:spLocks/>
          </p:cNvSpPr>
          <p:nvPr/>
        </p:nvSpPr>
        <p:spPr>
          <a:xfrm>
            <a:off x="8328742" y="5719102"/>
            <a:ext cx="1384109" cy="753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2A3F4C"/>
                </a:solidFill>
                <a:effectLst/>
                <a:uLnTx/>
                <a:uFillTx/>
                <a:latin typeface="Bierstadt" panose="020B0004020202020204" pitchFamily="34" charset="0"/>
                <a:ea typeface="+mj-ea"/>
                <a:cs typeface="+mj-cs"/>
              </a:rPr>
              <a:t>Grants</a:t>
            </a:r>
          </a:p>
        </p:txBody>
      </p:sp>
      <p:pic>
        <p:nvPicPr>
          <p:cNvPr id="23" name="Picture 22">
            <a:extLst>
              <a:ext uri="{FF2B5EF4-FFF2-40B4-BE49-F238E27FC236}">
                <a16:creationId xmlns:a16="http://schemas.microsoft.com/office/drawing/2014/main" id="{F618F039-2864-9AA6-0B10-4F4E68607CDF}"/>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46524" y="4676892"/>
            <a:ext cx="1325880" cy="1325880"/>
          </a:xfrm>
          <a:prstGeom prst="rect">
            <a:avLst/>
          </a:prstGeom>
        </p:spPr>
      </p:pic>
      <p:pic>
        <p:nvPicPr>
          <p:cNvPr id="24" name="Picture 23">
            <a:extLst>
              <a:ext uri="{FF2B5EF4-FFF2-40B4-BE49-F238E27FC236}">
                <a16:creationId xmlns:a16="http://schemas.microsoft.com/office/drawing/2014/main" id="{FD35AD57-4AAE-256B-5FB5-075222973A4A}"/>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92421" y="4652890"/>
            <a:ext cx="1324702" cy="1325880"/>
          </a:xfrm>
          <a:prstGeom prst="rect">
            <a:avLst/>
          </a:prstGeom>
        </p:spPr>
      </p:pic>
      <p:pic>
        <p:nvPicPr>
          <p:cNvPr id="25" name="Picture 24">
            <a:extLst>
              <a:ext uri="{FF2B5EF4-FFF2-40B4-BE49-F238E27FC236}">
                <a16:creationId xmlns:a16="http://schemas.microsoft.com/office/drawing/2014/main" id="{26E622FA-CFCC-2499-81D6-99F1AC6BE7EC}"/>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13820" y="4658229"/>
            <a:ext cx="1327059" cy="1325880"/>
          </a:xfrm>
          <a:prstGeom prst="rect">
            <a:avLst/>
          </a:prstGeom>
        </p:spPr>
      </p:pic>
    </p:spTree>
    <p:extLst>
      <p:ext uri="{BB962C8B-B14F-4D97-AF65-F5344CB8AC3E}">
        <p14:creationId xmlns:p14="http://schemas.microsoft.com/office/powerpoint/2010/main" val="387472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6C33-C083-6B9B-C315-80C3140887E2}"/>
              </a:ext>
            </a:extLst>
          </p:cNvPr>
          <p:cNvSpPr>
            <a:spLocks noGrp="1"/>
          </p:cNvSpPr>
          <p:nvPr>
            <p:ph type="title"/>
          </p:nvPr>
        </p:nvSpPr>
        <p:spPr/>
        <p:txBody>
          <a:bodyPr/>
          <a:lstStyle/>
          <a:p>
            <a:r>
              <a:rPr lang="en-US" dirty="0"/>
              <a:t>Personal Investments </a:t>
            </a:r>
            <a:br>
              <a:rPr lang="en-US" dirty="0"/>
            </a:br>
            <a:r>
              <a:rPr lang="en-US" sz="3200" dirty="0"/>
              <a:t>Bootstrapping</a:t>
            </a:r>
            <a:endParaRPr lang="en-US" dirty="0"/>
          </a:p>
        </p:txBody>
      </p:sp>
      <p:sp>
        <p:nvSpPr>
          <p:cNvPr id="3" name="Text Placeholder 2">
            <a:extLst>
              <a:ext uri="{FF2B5EF4-FFF2-40B4-BE49-F238E27FC236}">
                <a16:creationId xmlns:a16="http://schemas.microsoft.com/office/drawing/2014/main" id="{20CEBEED-93FA-4449-AEF6-B5EBCF41ADA8}"/>
              </a:ext>
            </a:extLst>
          </p:cNvPr>
          <p:cNvSpPr>
            <a:spLocks noGrp="1"/>
          </p:cNvSpPr>
          <p:nvPr>
            <p:ph type="body" sz="quarter" idx="12"/>
          </p:nvPr>
        </p:nvSpPr>
        <p:spPr>
          <a:xfrm>
            <a:off x="651750" y="2255454"/>
            <a:ext cx="10598141" cy="1078873"/>
          </a:xfrm>
        </p:spPr>
        <p:txBody>
          <a:bodyPr/>
          <a:lstStyle/>
          <a:p>
            <a:pPr marL="0" indent="0">
              <a:buNone/>
            </a:pPr>
            <a:r>
              <a:rPr lang="en-US" b="1" dirty="0"/>
              <a:t>Bootstrapping</a:t>
            </a:r>
            <a:r>
              <a:rPr lang="en-US" dirty="0"/>
              <a:t> is where you use your own personal investments, money or assets, for your start up costs. </a:t>
            </a:r>
          </a:p>
          <a:p>
            <a:endParaRPr lang="en-US" dirty="0"/>
          </a:p>
        </p:txBody>
      </p:sp>
      <p:sp>
        <p:nvSpPr>
          <p:cNvPr id="4" name="Rectangle 3">
            <a:extLst>
              <a:ext uri="{FF2B5EF4-FFF2-40B4-BE49-F238E27FC236}">
                <a16:creationId xmlns:a16="http://schemas.microsoft.com/office/drawing/2014/main" id="{A7E796F2-5625-A1BC-06B5-A6776398292D}"/>
              </a:ext>
            </a:extLst>
          </p:cNvPr>
          <p:cNvSpPr/>
          <p:nvPr/>
        </p:nvSpPr>
        <p:spPr>
          <a:xfrm>
            <a:off x="949819" y="3429000"/>
            <a:ext cx="4798828" cy="3003757"/>
          </a:xfrm>
          <a:custGeom>
            <a:avLst/>
            <a:gdLst>
              <a:gd name="csX0" fmla="*/ 0 w 4798828"/>
              <a:gd name="csY0" fmla="*/ 0 h 3003757"/>
              <a:gd name="csX1" fmla="*/ 685547 w 4798828"/>
              <a:gd name="csY1" fmla="*/ 0 h 3003757"/>
              <a:gd name="csX2" fmla="*/ 1371094 w 4798828"/>
              <a:gd name="csY2" fmla="*/ 0 h 3003757"/>
              <a:gd name="csX3" fmla="*/ 2104629 w 4798828"/>
              <a:gd name="csY3" fmla="*/ 0 h 3003757"/>
              <a:gd name="csX4" fmla="*/ 2790176 w 4798828"/>
              <a:gd name="csY4" fmla="*/ 0 h 3003757"/>
              <a:gd name="csX5" fmla="*/ 3379746 w 4798828"/>
              <a:gd name="csY5" fmla="*/ 0 h 3003757"/>
              <a:gd name="csX6" fmla="*/ 4113281 w 4798828"/>
              <a:gd name="csY6" fmla="*/ 0 h 3003757"/>
              <a:gd name="csX7" fmla="*/ 4798828 w 4798828"/>
              <a:gd name="csY7" fmla="*/ 0 h 3003757"/>
              <a:gd name="csX8" fmla="*/ 4798828 w 4798828"/>
              <a:gd name="csY8" fmla="*/ 570714 h 3003757"/>
              <a:gd name="csX9" fmla="*/ 4798828 w 4798828"/>
              <a:gd name="csY9" fmla="*/ 1111390 h 3003757"/>
              <a:gd name="csX10" fmla="*/ 4798828 w 4798828"/>
              <a:gd name="csY10" fmla="*/ 1712141 h 3003757"/>
              <a:gd name="csX11" fmla="*/ 4798828 w 4798828"/>
              <a:gd name="csY11" fmla="*/ 2222780 h 3003757"/>
              <a:gd name="csX12" fmla="*/ 4798828 w 4798828"/>
              <a:gd name="csY12" fmla="*/ 3003757 h 3003757"/>
              <a:gd name="csX13" fmla="*/ 4209258 w 4798828"/>
              <a:gd name="csY13" fmla="*/ 3003757 h 3003757"/>
              <a:gd name="csX14" fmla="*/ 3571699 w 4798828"/>
              <a:gd name="csY14" fmla="*/ 3003757 h 3003757"/>
              <a:gd name="csX15" fmla="*/ 3030117 w 4798828"/>
              <a:gd name="csY15" fmla="*/ 3003757 h 3003757"/>
              <a:gd name="csX16" fmla="*/ 2344570 w 4798828"/>
              <a:gd name="csY16" fmla="*/ 3003757 h 3003757"/>
              <a:gd name="csX17" fmla="*/ 1611035 w 4798828"/>
              <a:gd name="csY17" fmla="*/ 3003757 h 3003757"/>
              <a:gd name="csX18" fmla="*/ 877500 w 4798828"/>
              <a:gd name="csY18" fmla="*/ 3003757 h 3003757"/>
              <a:gd name="csX19" fmla="*/ 0 w 4798828"/>
              <a:gd name="csY19" fmla="*/ 3003757 h 3003757"/>
              <a:gd name="csX20" fmla="*/ 0 w 4798828"/>
              <a:gd name="csY20" fmla="*/ 2493118 h 3003757"/>
              <a:gd name="csX21" fmla="*/ 0 w 4798828"/>
              <a:gd name="csY21" fmla="*/ 1862329 h 3003757"/>
              <a:gd name="csX22" fmla="*/ 0 w 4798828"/>
              <a:gd name="csY22" fmla="*/ 1321653 h 3003757"/>
              <a:gd name="csX23" fmla="*/ 0 w 4798828"/>
              <a:gd name="csY23" fmla="*/ 780977 h 3003757"/>
              <a:gd name="csX24" fmla="*/ 0 w 4798828"/>
              <a:gd name="csY24"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798828" h="3003757" fill="none" extrusionOk="0">
                <a:moveTo>
                  <a:pt x="0" y="0"/>
                </a:moveTo>
                <a:cubicBezTo>
                  <a:pt x="249310" y="28851"/>
                  <a:pt x="380939" y="-20816"/>
                  <a:pt x="685547" y="0"/>
                </a:cubicBezTo>
                <a:cubicBezTo>
                  <a:pt x="990155" y="20816"/>
                  <a:pt x="1117232" y="-471"/>
                  <a:pt x="1371094" y="0"/>
                </a:cubicBezTo>
                <a:cubicBezTo>
                  <a:pt x="1624956" y="471"/>
                  <a:pt x="1759298" y="30098"/>
                  <a:pt x="2104629" y="0"/>
                </a:cubicBezTo>
                <a:cubicBezTo>
                  <a:pt x="2449961" y="-30098"/>
                  <a:pt x="2502291" y="1149"/>
                  <a:pt x="2790176" y="0"/>
                </a:cubicBezTo>
                <a:cubicBezTo>
                  <a:pt x="3078061" y="-1149"/>
                  <a:pt x="3114474" y="-22191"/>
                  <a:pt x="3379746" y="0"/>
                </a:cubicBezTo>
                <a:cubicBezTo>
                  <a:pt x="3645018" y="22191"/>
                  <a:pt x="3886484" y="12580"/>
                  <a:pt x="4113281" y="0"/>
                </a:cubicBezTo>
                <a:cubicBezTo>
                  <a:pt x="4340079" y="-12580"/>
                  <a:pt x="4499932" y="-10087"/>
                  <a:pt x="4798828" y="0"/>
                </a:cubicBezTo>
                <a:cubicBezTo>
                  <a:pt x="4775308" y="157300"/>
                  <a:pt x="4786560" y="295796"/>
                  <a:pt x="4798828" y="570714"/>
                </a:cubicBezTo>
                <a:cubicBezTo>
                  <a:pt x="4811096" y="845632"/>
                  <a:pt x="4806852" y="863946"/>
                  <a:pt x="4798828" y="1111390"/>
                </a:cubicBezTo>
                <a:cubicBezTo>
                  <a:pt x="4790804" y="1358834"/>
                  <a:pt x="4779851" y="1554673"/>
                  <a:pt x="4798828" y="1712141"/>
                </a:cubicBezTo>
                <a:cubicBezTo>
                  <a:pt x="4817805" y="1869609"/>
                  <a:pt x="4804708" y="2073747"/>
                  <a:pt x="4798828" y="2222780"/>
                </a:cubicBezTo>
                <a:cubicBezTo>
                  <a:pt x="4792948" y="2371813"/>
                  <a:pt x="4789502" y="2753500"/>
                  <a:pt x="4798828" y="3003757"/>
                </a:cubicBezTo>
                <a:cubicBezTo>
                  <a:pt x="4673480" y="3001142"/>
                  <a:pt x="4361648" y="3019383"/>
                  <a:pt x="4209258" y="3003757"/>
                </a:cubicBezTo>
                <a:cubicBezTo>
                  <a:pt x="4056868" y="2988132"/>
                  <a:pt x="3835731" y="2972079"/>
                  <a:pt x="3571699" y="3003757"/>
                </a:cubicBezTo>
                <a:cubicBezTo>
                  <a:pt x="3307667" y="3035435"/>
                  <a:pt x="3177007" y="3026936"/>
                  <a:pt x="3030117" y="3003757"/>
                </a:cubicBezTo>
                <a:cubicBezTo>
                  <a:pt x="2883227" y="2980578"/>
                  <a:pt x="2595053" y="2975839"/>
                  <a:pt x="2344570" y="3003757"/>
                </a:cubicBezTo>
                <a:cubicBezTo>
                  <a:pt x="2094087" y="3031675"/>
                  <a:pt x="1845667" y="2993293"/>
                  <a:pt x="1611035" y="3003757"/>
                </a:cubicBezTo>
                <a:cubicBezTo>
                  <a:pt x="1376404" y="3014221"/>
                  <a:pt x="1156240" y="2996485"/>
                  <a:pt x="877500" y="3003757"/>
                </a:cubicBezTo>
                <a:cubicBezTo>
                  <a:pt x="598760" y="3011029"/>
                  <a:pt x="265899" y="3033202"/>
                  <a:pt x="0" y="3003757"/>
                </a:cubicBezTo>
                <a:cubicBezTo>
                  <a:pt x="17906" y="2868665"/>
                  <a:pt x="21130" y="2614277"/>
                  <a:pt x="0" y="2493118"/>
                </a:cubicBezTo>
                <a:cubicBezTo>
                  <a:pt x="-21130" y="2371959"/>
                  <a:pt x="10768" y="2074172"/>
                  <a:pt x="0" y="1862329"/>
                </a:cubicBezTo>
                <a:cubicBezTo>
                  <a:pt x="-10768" y="1650486"/>
                  <a:pt x="-21836" y="1502981"/>
                  <a:pt x="0" y="1321653"/>
                </a:cubicBezTo>
                <a:cubicBezTo>
                  <a:pt x="21836" y="1140325"/>
                  <a:pt x="21896" y="1029822"/>
                  <a:pt x="0" y="780977"/>
                </a:cubicBezTo>
                <a:cubicBezTo>
                  <a:pt x="-21896" y="532132"/>
                  <a:pt x="-15702" y="271200"/>
                  <a:pt x="0" y="0"/>
                </a:cubicBezTo>
                <a:close/>
              </a:path>
              <a:path w="4798828" h="3003757" stroke="0" extrusionOk="0">
                <a:moveTo>
                  <a:pt x="0" y="0"/>
                </a:moveTo>
                <a:cubicBezTo>
                  <a:pt x="198994" y="-23246"/>
                  <a:pt x="343398" y="24878"/>
                  <a:pt x="637559" y="0"/>
                </a:cubicBezTo>
                <a:cubicBezTo>
                  <a:pt x="931720" y="-24878"/>
                  <a:pt x="936137" y="18430"/>
                  <a:pt x="1227129" y="0"/>
                </a:cubicBezTo>
                <a:cubicBezTo>
                  <a:pt x="1518121" y="-18430"/>
                  <a:pt x="1576593" y="28304"/>
                  <a:pt x="1816699" y="0"/>
                </a:cubicBezTo>
                <a:cubicBezTo>
                  <a:pt x="2056805" y="-28304"/>
                  <a:pt x="2365216" y="1597"/>
                  <a:pt x="2598223" y="0"/>
                </a:cubicBezTo>
                <a:cubicBezTo>
                  <a:pt x="2831230" y="-1597"/>
                  <a:pt x="3020466" y="7405"/>
                  <a:pt x="3235781" y="0"/>
                </a:cubicBezTo>
                <a:cubicBezTo>
                  <a:pt x="3451096" y="-7405"/>
                  <a:pt x="3774003" y="14226"/>
                  <a:pt x="3921328" y="0"/>
                </a:cubicBezTo>
                <a:cubicBezTo>
                  <a:pt x="4068653" y="-14226"/>
                  <a:pt x="4468219" y="-37790"/>
                  <a:pt x="4798828" y="0"/>
                </a:cubicBezTo>
                <a:cubicBezTo>
                  <a:pt x="4809243" y="131213"/>
                  <a:pt x="4787208" y="275326"/>
                  <a:pt x="4798828" y="540676"/>
                </a:cubicBezTo>
                <a:cubicBezTo>
                  <a:pt x="4810448" y="806026"/>
                  <a:pt x="4793918" y="1054580"/>
                  <a:pt x="4798828" y="1201503"/>
                </a:cubicBezTo>
                <a:cubicBezTo>
                  <a:pt x="4803738" y="1348426"/>
                  <a:pt x="4821933" y="1524493"/>
                  <a:pt x="4798828" y="1832292"/>
                </a:cubicBezTo>
                <a:cubicBezTo>
                  <a:pt x="4775723" y="2140091"/>
                  <a:pt x="4787552" y="2202459"/>
                  <a:pt x="4798828" y="2463081"/>
                </a:cubicBezTo>
                <a:cubicBezTo>
                  <a:pt x="4810104" y="2723703"/>
                  <a:pt x="4821468" y="2778215"/>
                  <a:pt x="4798828" y="3003757"/>
                </a:cubicBezTo>
                <a:cubicBezTo>
                  <a:pt x="4617897" y="3007067"/>
                  <a:pt x="4464060" y="3002978"/>
                  <a:pt x="4161269" y="3003757"/>
                </a:cubicBezTo>
                <a:cubicBezTo>
                  <a:pt x="3858478" y="3004536"/>
                  <a:pt x="3750191" y="2983406"/>
                  <a:pt x="3571699" y="3003757"/>
                </a:cubicBezTo>
                <a:cubicBezTo>
                  <a:pt x="3393207" y="3024109"/>
                  <a:pt x="3168527" y="2991110"/>
                  <a:pt x="2982129" y="3003757"/>
                </a:cubicBezTo>
                <a:cubicBezTo>
                  <a:pt x="2795731" y="3016405"/>
                  <a:pt x="2519453" y="3001979"/>
                  <a:pt x="2392559" y="3003757"/>
                </a:cubicBezTo>
                <a:cubicBezTo>
                  <a:pt x="2265665" y="3005536"/>
                  <a:pt x="2006561" y="3003633"/>
                  <a:pt x="1659023" y="3003757"/>
                </a:cubicBezTo>
                <a:cubicBezTo>
                  <a:pt x="1311485" y="3003881"/>
                  <a:pt x="1217517" y="2999214"/>
                  <a:pt x="973477" y="3003757"/>
                </a:cubicBezTo>
                <a:cubicBezTo>
                  <a:pt x="729437" y="3008300"/>
                  <a:pt x="339394" y="2963983"/>
                  <a:pt x="0" y="3003757"/>
                </a:cubicBezTo>
                <a:cubicBezTo>
                  <a:pt x="19736" y="2848042"/>
                  <a:pt x="24438" y="2559825"/>
                  <a:pt x="0" y="2342930"/>
                </a:cubicBezTo>
                <a:cubicBezTo>
                  <a:pt x="-24438" y="2126035"/>
                  <a:pt x="-8793" y="1961191"/>
                  <a:pt x="0" y="1742179"/>
                </a:cubicBezTo>
                <a:cubicBezTo>
                  <a:pt x="8793" y="1523167"/>
                  <a:pt x="14914" y="1420679"/>
                  <a:pt x="0" y="1171465"/>
                </a:cubicBezTo>
                <a:cubicBezTo>
                  <a:pt x="-14914" y="922251"/>
                  <a:pt x="-7130" y="855979"/>
                  <a:pt x="0" y="660827"/>
                </a:cubicBezTo>
                <a:cubicBezTo>
                  <a:pt x="7130" y="465675"/>
                  <a:pt x="19917" y="223525"/>
                  <a:pt x="0" y="0"/>
                </a:cubicBezTo>
                <a:close/>
              </a:path>
            </a:pathLst>
          </a:custGeom>
          <a:solidFill>
            <a:srgbClr val="459137"/>
          </a:solidFill>
          <a:ln w="38100" cap="flat" cmpd="sng" algn="ctr">
            <a:solidFill>
              <a:srgbClr val="28708B"/>
            </a:solidFill>
            <a:prstDash val="solid"/>
            <a:miter lim="800000"/>
            <a:extLst>
              <a:ext uri="{C807C97D-BFC1-408E-A445-0C87EB9F89A2}">
                <ask:lineSketchStyleProps xmlns:ask="http://schemas.microsoft.com/office/drawing/2018/sketchyshapes" sd="1334899084">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Pros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You keep 100 percent of the control and profits</a:t>
            </a:r>
          </a:p>
          <a:p>
            <a:pPr marR="0" lvl="0" algn="ctr" defTabSz="914400" rtl="0" eaLnBrk="1" fontAlgn="auto" latinLnBrk="0" hangingPunct="1">
              <a:lnSpc>
                <a:spcPct val="100000"/>
              </a:lnSpc>
              <a:spcBef>
                <a:spcPts val="0"/>
              </a:spcBef>
              <a:spcAft>
                <a:spcPts val="0"/>
              </a:spcAft>
              <a:buClrTx/>
              <a:buSzTx/>
              <a:tabLst/>
              <a:defRPr/>
            </a:pPr>
            <a:endParaRPr lang="en-US" sz="2400" kern="0" dirty="0">
              <a:solidFill>
                <a:prstClr val="white"/>
              </a:solidFill>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No interest or fees to pay for capital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sp>
        <p:nvSpPr>
          <p:cNvPr id="5" name="Rectangle 4">
            <a:extLst>
              <a:ext uri="{FF2B5EF4-FFF2-40B4-BE49-F238E27FC236}">
                <a16:creationId xmlns:a16="http://schemas.microsoft.com/office/drawing/2014/main" id="{6A7C7851-99DF-4F21-6F54-DCADD5832AEF}"/>
              </a:ext>
            </a:extLst>
          </p:cNvPr>
          <p:cNvSpPr/>
          <p:nvPr/>
        </p:nvSpPr>
        <p:spPr>
          <a:xfrm>
            <a:off x="6302082" y="3429000"/>
            <a:ext cx="4940099" cy="3003757"/>
          </a:xfrm>
          <a:custGeom>
            <a:avLst/>
            <a:gdLst>
              <a:gd name="csX0" fmla="*/ 0 w 4940099"/>
              <a:gd name="csY0" fmla="*/ 0 h 3003757"/>
              <a:gd name="csX1" fmla="*/ 716314 w 4940099"/>
              <a:gd name="csY1" fmla="*/ 0 h 3003757"/>
              <a:gd name="csX2" fmla="*/ 1333827 w 4940099"/>
              <a:gd name="csY2" fmla="*/ 0 h 3003757"/>
              <a:gd name="csX3" fmla="*/ 1951339 w 4940099"/>
              <a:gd name="csY3" fmla="*/ 0 h 3003757"/>
              <a:gd name="csX4" fmla="*/ 2470050 w 4940099"/>
              <a:gd name="csY4" fmla="*/ 0 h 3003757"/>
              <a:gd name="csX5" fmla="*/ 3087562 w 4940099"/>
              <a:gd name="csY5" fmla="*/ 0 h 3003757"/>
              <a:gd name="csX6" fmla="*/ 3655673 w 4940099"/>
              <a:gd name="csY6" fmla="*/ 0 h 3003757"/>
              <a:gd name="csX7" fmla="*/ 4124983 w 4940099"/>
              <a:gd name="csY7" fmla="*/ 0 h 3003757"/>
              <a:gd name="csX8" fmla="*/ 4940099 w 4940099"/>
              <a:gd name="csY8" fmla="*/ 0 h 3003757"/>
              <a:gd name="csX9" fmla="*/ 4940099 w 4940099"/>
              <a:gd name="csY9" fmla="*/ 540676 h 3003757"/>
              <a:gd name="csX10" fmla="*/ 4940099 w 4940099"/>
              <a:gd name="csY10" fmla="*/ 1051315 h 3003757"/>
              <a:gd name="csX11" fmla="*/ 4940099 w 4940099"/>
              <a:gd name="csY11" fmla="*/ 1712141 h 3003757"/>
              <a:gd name="csX12" fmla="*/ 4940099 w 4940099"/>
              <a:gd name="csY12" fmla="*/ 2342930 h 3003757"/>
              <a:gd name="csX13" fmla="*/ 4940099 w 4940099"/>
              <a:gd name="csY13" fmla="*/ 3003757 h 3003757"/>
              <a:gd name="csX14" fmla="*/ 4470790 w 4940099"/>
              <a:gd name="csY14" fmla="*/ 3003757 h 3003757"/>
              <a:gd name="csX15" fmla="*/ 3803876 w 4940099"/>
              <a:gd name="csY15" fmla="*/ 3003757 h 3003757"/>
              <a:gd name="csX16" fmla="*/ 3235765 w 4940099"/>
              <a:gd name="csY16" fmla="*/ 3003757 h 3003757"/>
              <a:gd name="csX17" fmla="*/ 2667653 w 4940099"/>
              <a:gd name="csY17" fmla="*/ 3003757 h 3003757"/>
              <a:gd name="csX18" fmla="*/ 2050141 w 4940099"/>
              <a:gd name="csY18" fmla="*/ 3003757 h 3003757"/>
              <a:gd name="csX19" fmla="*/ 1432629 w 4940099"/>
              <a:gd name="csY19" fmla="*/ 3003757 h 3003757"/>
              <a:gd name="csX20" fmla="*/ 765715 w 4940099"/>
              <a:gd name="csY20" fmla="*/ 3003757 h 3003757"/>
              <a:gd name="csX21" fmla="*/ 0 w 4940099"/>
              <a:gd name="csY21" fmla="*/ 3003757 h 3003757"/>
              <a:gd name="csX22" fmla="*/ 0 w 4940099"/>
              <a:gd name="csY22" fmla="*/ 2433043 h 3003757"/>
              <a:gd name="csX23" fmla="*/ 0 w 4940099"/>
              <a:gd name="csY23" fmla="*/ 1862329 h 3003757"/>
              <a:gd name="csX24" fmla="*/ 0 w 4940099"/>
              <a:gd name="csY24" fmla="*/ 1351691 h 3003757"/>
              <a:gd name="csX25" fmla="*/ 0 w 4940099"/>
              <a:gd name="csY25" fmla="*/ 750939 h 3003757"/>
              <a:gd name="csX26" fmla="*/ 0 w 4940099"/>
              <a:gd name="csY26"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4940099" h="3003757" fill="none" extrusionOk="0">
                <a:moveTo>
                  <a:pt x="0" y="0"/>
                </a:moveTo>
                <a:cubicBezTo>
                  <a:pt x="269143" y="7519"/>
                  <a:pt x="496594" y="-9206"/>
                  <a:pt x="716314" y="0"/>
                </a:cubicBezTo>
                <a:cubicBezTo>
                  <a:pt x="936034" y="9206"/>
                  <a:pt x="1148020" y="-25253"/>
                  <a:pt x="1333827" y="0"/>
                </a:cubicBezTo>
                <a:cubicBezTo>
                  <a:pt x="1519634" y="25253"/>
                  <a:pt x="1783105" y="11904"/>
                  <a:pt x="1951339" y="0"/>
                </a:cubicBezTo>
                <a:cubicBezTo>
                  <a:pt x="2119573" y="-11904"/>
                  <a:pt x="2219706" y="-16064"/>
                  <a:pt x="2470050" y="0"/>
                </a:cubicBezTo>
                <a:cubicBezTo>
                  <a:pt x="2720394" y="16064"/>
                  <a:pt x="2805501" y="-16115"/>
                  <a:pt x="3087562" y="0"/>
                </a:cubicBezTo>
                <a:cubicBezTo>
                  <a:pt x="3369623" y="16115"/>
                  <a:pt x="3480878" y="-8875"/>
                  <a:pt x="3655673" y="0"/>
                </a:cubicBezTo>
                <a:cubicBezTo>
                  <a:pt x="3830468" y="8875"/>
                  <a:pt x="3970694" y="15291"/>
                  <a:pt x="4124983" y="0"/>
                </a:cubicBezTo>
                <a:cubicBezTo>
                  <a:pt x="4279272" y="-15291"/>
                  <a:pt x="4539482" y="35610"/>
                  <a:pt x="4940099" y="0"/>
                </a:cubicBezTo>
                <a:cubicBezTo>
                  <a:pt x="4949756" y="113674"/>
                  <a:pt x="4948708" y="298744"/>
                  <a:pt x="4940099" y="540676"/>
                </a:cubicBezTo>
                <a:cubicBezTo>
                  <a:pt x="4931490" y="782608"/>
                  <a:pt x="4927021" y="928939"/>
                  <a:pt x="4940099" y="1051315"/>
                </a:cubicBezTo>
                <a:cubicBezTo>
                  <a:pt x="4953177" y="1173691"/>
                  <a:pt x="4923328" y="1443272"/>
                  <a:pt x="4940099" y="1712141"/>
                </a:cubicBezTo>
                <a:cubicBezTo>
                  <a:pt x="4956870" y="1981010"/>
                  <a:pt x="4926207" y="2073916"/>
                  <a:pt x="4940099" y="2342930"/>
                </a:cubicBezTo>
                <a:cubicBezTo>
                  <a:pt x="4953991" y="2611944"/>
                  <a:pt x="4967390" y="2736319"/>
                  <a:pt x="4940099" y="3003757"/>
                </a:cubicBezTo>
                <a:cubicBezTo>
                  <a:pt x="4773528" y="2985264"/>
                  <a:pt x="4702379" y="2999642"/>
                  <a:pt x="4470790" y="3003757"/>
                </a:cubicBezTo>
                <a:cubicBezTo>
                  <a:pt x="4239201" y="3007872"/>
                  <a:pt x="4079073" y="3025492"/>
                  <a:pt x="3803876" y="3003757"/>
                </a:cubicBezTo>
                <a:cubicBezTo>
                  <a:pt x="3528679" y="2982022"/>
                  <a:pt x="3360127" y="2983164"/>
                  <a:pt x="3235765" y="3003757"/>
                </a:cubicBezTo>
                <a:cubicBezTo>
                  <a:pt x="3111403" y="3024350"/>
                  <a:pt x="2912230" y="2982155"/>
                  <a:pt x="2667653" y="3003757"/>
                </a:cubicBezTo>
                <a:cubicBezTo>
                  <a:pt x="2423076" y="3025359"/>
                  <a:pt x="2350401" y="2996454"/>
                  <a:pt x="2050141" y="3003757"/>
                </a:cubicBezTo>
                <a:cubicBezTo>
                  <a:pt x="1749881" y="3011060"/>
                  <a:pt x="1572192" y="3031923"/>
                  <a:pt x="1432629" y="3003757"/>
                </a:cubicBezTo>
                <a:cubicBezTo>
                  <a:pt x="1293066" y="2975591"/>
                  <a:pt x="1004268" y="2974835"/>
                  <a:pt x="765715" y="3003757"/>
                </a:cubicBezTo>
                <a:cubicBezTo>
                  <a:pt x="527162" y="3032679"/>
                  <a:pt x="339423" y="3001607"/>
                  <a:pt x="0" y="3003757"/>
                </a:cubicBezTo>
                <a:cubicBezTo>
                  <a:pt x="10895" y="2876823"/>
                  <a:pt x="-3160" y="2655426"/>
                  <a:pt x="0" y="2433043"/>
                </a:cubicBezTo>
                <a:cubicBezTo>
                  <a:pt x="3160" y="2210660"/>
                  <a:pt x="-4891" y="2119598"/>
                  <a:pt x="0" y="1862329"/>
                </a:cubicBezTo>
                <a:cubicBezTo>
                  <a:pt x="4891" y="1605060"/>
                  <a:pt x="-22729" y="1534516"/>
                  <a:pt x="0" y="1351691"/>
                </a:cubicBezTo>
                <a:cubicBezTo>
                  <a:pt x="22729" y="1168866"/>
                  <a:pt x="2683" y="1022910"/>
                  <a:pt x="0" y="750939"/>
                </a:cubicBezTo>
                <a:cubicBezTo>
                  <a:pt x="-2683" y="478968"/>
                  <a:pt x="34216" y="190020"/>
                  <a:pt x="0" y="0"/>
                </a:cubicBezTo>
                <a:close/>
              </a:path>
              <a:path w="4940099" h="3003757" stroke="0" extrusionOk="0">
                <a:moveTo>
                  <a:pt x="0" y="0"/>
                </a:moveTo>
                <a:cubicBezTo>
                  <a:pt x="180008" y="21487"/>
                  <a:pt x="352768" y="12726"/>
                  <a:pt x="518710" y="0"/>
                </a:cubicBezTo>
                <a:cubicBezTo>
                  <a:pt x="684652" y="-12726"/>
                  <a:pt x="882312" y="-10939"/>
                  <a:pt x="1086822" y="0"/>
                </a:cubicBezTo>
                <a:cubicBezTo>
                  <a:pt x="1291332" y="10939"/>
                  <a:pt x="1445193" y="9174"/>
                  <a:pt x="1605532" y="0"/>
                </a:cubicBezTo>
                <a:cubicBezTo>
                  <a:pt x="1765871" y="-9174"/>
                  <a:pt x="1945617" y="5607"/>
                  <a:pt x="2272446" y="0"/>
                </a:cubicBezTo>
                <a:cubicBezTo>
                  <a:pt x="2599275" y="-5607"/>
                  <a:pt x="2726806" y="14838"/>
                  <a:pt x="2939359" y="0"/>
                </a:cubicBezTo>
                <a:cubicBezTo>
                  <a:pt x="3151912" y="-14838"/>
                  <a:pt x="3224655" y="3248"/>
                  <a:pt x="3507470" y="0"/>
                </a:cubicBezTo>
                <a:cubicBezTo>
                  <a:pt x="3790285" y="-3248"/>
                  <a:pt x="3866787" y="-9356"/>
                  <a:pt x="4124983" y="0"/>
                </a:cubicBezTo>
                <a:cubicBezTo>
                  <a:pt x="4383179" y="9356"/>
                  <a:pt x="4555740" y="31316"/>
                  <a:pt x="4940099" y="0"/>
                </a:cubicBezTo>
                <a:cubicBezTo>
                  <a:pt x="4960405" y="204115"/>
                  <a:pt x="4925970" y="476342"/>
                  <a:pt x="4940099" y="600751"/>
                </a:cubicBezTo>
                <a:cubicBezTo>
                  <a:pt x="4954228" y="725160"/>
                  <a:pt x="4960192" y="895745"/>
                  <a:pt x="4940099" y="1141428"/>
                </a:cubicBezTo>
                <a:cubicBezTo>
                  <a:pt x="4920006" y="1387111"/>
                  <a:pt x="4918420" y="1499124"/>
                  <a:pt x="4940099" y="1772217"/>
                </a:cubicBezTo>
                <a:cubicBezTo>
                  <a:pt x="4961778" y="2045310"/>
                  <a:pt x="4934506" y="2169422"/>
                  <a:pt x="4940099" y="2342930"/>
                </a:cubicBezTo>
                <a:cubicBezTo>
                  <a:pt x="4945692" y="2516438"/>
                  <a:pt x="4952645" y="2755980"/>
                  <a:pt x="4940099" y="3003757"/>
                </a:cubicBezTo>
                <a:cubicBezTo>
                  <a:pt x="4726820" y="3003632"/>
                  <a:pt x="4581441" y="3022921"/>
                  <a:pt x="4223785" y="3003757"/>
                </a:cubicBezTo>
                <a:cubicBezTo>
                  <a:pt x="3866129" y="2984593"/>
                  <a:pt x="3829989" y="3025663"/>
                  <a:pt x="3705074" y="3003757"/>
                </a:cubicBezTo>
                <a:cubicBezTo>
                  <a:pt x="3580159" y="2981851"/>
                  <a:pt x="3202382" y="3032844"/>
                  <a:pt x="3038161" y="3003757"/>
                </a:cubicBezTo>
                <a:cubicBezTo>
                  <a:pt x="2873940" y="2974670"/>
                  <a:pt x="2752314" y="3005435"/>
                  <a:pt x="2470050" y="3003757"/>
                </a:cubicBezTo>
                <a:cubicBezTo>
                  <a:pt x="2187786" y="3002079"/>
                  <a:pt x="2090452" y="3032249"/>
                  <a:pt x="1852537" y="3003757"/>
                </a:cubicBezTo>
                <a:cubicBezTo>
                  <a:pt x="1614622" y="2975265"/>
                  <a:pt x="1503177" y="3029636"/>
                  <a:pt x="1284426" y="3003757"/>
                </a:cubicBezTo>
                <a:cubicBezTo>
                  <a:pt x="1065675" y="2977878"/>
                  <a:pt x="821988" y="2974550"/>
                  <a:pt x="568111" y="3003757"/>
                </a:cubicBezTo>
                <a:cubicBezTo>
                  <a:pt x="314235" y="3032964"/>
                  <a:pt x="273611" y="2980590"/>
                  <a:pt x="0" y="3003757"/>
                </a:cubicBezTo>
                <a:cubicBezTo>
                  <a:pt x="11344" y="2798922"/>
                  <a:pt x="-4481" y="2656433"/>
                  <a:pt x="0" y="2493118"/>
                </a:cubicBezTo>
                <a:cubicBezTo>
                  <a:pt x="4481" y="2329803"/>
                  <a:pt x="20224" y="2113637"/>
                  <a:pt x="0" y="1982480"/>
                </a:cubicBezTo>
                <a:cubicBezTo>
                  <a:pt x="-20224" y="1851323"/>
                  <a:pt x="6440" y="1565651"/>
                  <a:pt x="0" y="1441803"/>
                </a:cubicBezTo>
                <a:cubicBezTo>
                  <a:pt x="-6440" y="1317955"/>
                  <a:pt x="-23609" y="1087165"/>
                  <a:pt x="0" y="871090"/>
                </a:cubicBezTo>
                <a:cubicBezTo>
                  <a:pt x="23609" y="655015"/>
                  <a:pt x="-12154" y="214210"/>
                  <a:pt x="0" y="0"/>
                </a:cubicBezTo>
                <a:close/>
              </a:path>
            </a:pathLst>
          </a:custGeom>
          <a:solidFill>
            <a:srgbClr val="008B9C"/>
          </a:solidFill>
          <a:ln w="38100" cap="flat" cmpd="sng" algn="ctr">
            <a:solidFill>
              <a:srgbClr val="28708B"/>
            </a:solidFill>
            <a:prstDash val="solid"/>
            <a:miter lim="800000"/>
            <a:extLst>
              <a:ext uri="{C807C97D-BFC1-408E-A445-0C87EB9F89A2}">
                <ask:lineSketchStyleProps xmlns:ask="http://schemas.microsoft.com/office/drawing/2018/sketchyshapes" sd="3348065376">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Cons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C</a:t>
            </a:r>
            <a:r>
              <a:rPr kumimoji="0" lang="en-US" sz="2400" b="0" i="0" u="none" strike="noStrike" kern="0" cap="none" spc="0" normalizeH="0" baseline="0" noProof="0" dirty="0">
                <a:ln>
                  <a:noFill/>
                </a:ln>
                <a:solidFill>
                  <a:prstClr val="white"/>
                </a:solidFill>
                <a:effectLst/>
                <a:uLnTx/>
                <a:uFillTx/>
                <a:latin typeface="Bierstadt" panose="020B0004020202020204" pitchFamily="34" charset="0"/>
              </a:rPr>
              <a:t>an limit the amount of money you have to get started</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prstClr val="white"/>
                </a:solidFill>
                <a:effectLst/>
                <a:uLnTx/>
                <a:uFillTx/>
                <a:latin typeface="Bierstadt" panose="020B0004020202020204" pitchFamily="34" charset="0"/>
              </a:rPr>
              <a:t>May impact lifestyle and ability to </a:t>
            </a:r>
            <a:r>
              <a:rPr lang="en-US" sz="2400" kern="0" dirty="0">
                <a:solidFill>
                  <a:prstClr val="white"/>
                </a:solidFill>
                <a:latin typeface="Bierstadt" panose="020B0004020202020204" pitchFamily="34" charset="0"/>
              </a:rPr>
              <a:t>cover personal expenses</a:t>
            </a: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pic>
        <p:nvPicPr>
          <p:cNvPr id="6" name="Picture 5">
            <a:extLst>
              <a:ext uri="{FF2B5EF4-FFF2-40B4-BE49-F238E27FC236}">
                <a16:creationId xmlns:a16="http://schemas.microsoft.com/office/drawing/2014/main" id="{C9575A7E-AEA4-47ED-E927-40D5BFD5498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275" y="3160745"/>
            <a:ext cx="1222681" cy="1222681"/>
          </a:xfrm>
          <a:prstGeom prst="rect">
            <a:avLst/>
          </a:prstGeom>
        </p:spPr>
      </p:pic>
      <p:pic>
        <p:nvPicPr>
          <p:cNvPr id="7" name="Picture 6">
            <a:extLst>
              <a:ext uri="{FF2B5EF4-FFF2-40B4-BE49-F238E27FC236}">
                <a16:creationId xmlns:a16="http://schemas.microsoft.com/office/drawing/2014/main" id="{CBF125E8-3FB1-E0CF-4D4F-F3DC277757BA}"/>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3190295"/>
            <a:ext cx="1222681" cy="1222681"/>
          </a:xfrm>
          <a:prstGeom prst="rect">
            <a:avLst/>
          </a:prstGeom>
        </p:spPr>
      </p:pic>
      <p:pic>
        <p:nvPicPr>
          <p:cNvPr id="8" name="Picture 7">
            <a:extLst>
              <a:ext uri="{FF2B5EF4-FFF2-40B4-BE49-F238E27FC236}">
                <a16:creationId xmlns:a16="http://schemas.microsoft.com/office/drawing/2014/main" id="{4E9E32D4-C0DB-65BF-2778-213A23CC7891}"/>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5973" y="1807647"/>
            <a:ext cx="1716027" cy="1716027"/>
          </a:xfrm>
          <a:prstGeom prst="rect">
            <a:avLst/>
          </a:prstGeom>
        </p:spPr>
      </p:pic>
    </p:spTree>
    <p:extLst>
      <p:ext uri="{BB962C8B-B14F-4D97-AF65-F5344CB8AC3E}">
        <p14:creationId xmlns:p14="http://schemas.microsoft.com/office/powerpoint/2010/main" val="3863646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1E7F-919B-32CC-212A-6FF80E2710B5}"/>
              </a:ext>
            </a:extLst>
          </p:cNvPr>
          <p:cNvSpPr>
            <a:spLocks noGrp="1"/>
          </p:cNvSpPr>
          <p:nvPr>
            <p:ph type="title"/>
          </p:nvPr>
        </p:nvSpPr>
        <p:spPr/>
        <p:txBody>
          <a:bodyPr/>
          <a:lstStyle/>
          <a:p>
            <a:r>
              <a:rPr lang="en-US" dirty="0"/>
              <a:t>Personal Investments </a:t>
            </a:r>
            <a:br>
              <a:rPr lang="en-US" dirty="0"/>
            </a:br>
            <a:r>
              <a:rPr lang="en-US" sz="3200" dirty="0"/>
              <a:t>Bootstrapping</a:t>
            </a:r>
            <a:endParaRPr lang="en-US" dirty="0"/>
          </a:p>
        </p:txBody>
      </p:sp>
      <p:sp>
        <p:nvSpPr>
          <p:cNvPr id="3" name="Text Placeholder 2">
            <a:extLst>
              <a:ext uri="{FF2B5EF4-FFF2-40B4-BE49-F238E27FC236}">
                <a16:creationId xmlns:a16="http://schemas.microsoft.com/office/drawing/2014/main" id="{479103C4-F50F-4A23-6C12-48CBDC1E9E02}"/>
              </a:ext>
            </a:extLst>
          </p:cNvPr>
          <p:cNvSpPr>
            <a:spLocks noGrp="1"/>
          </p:cNvSpPr>
          <p:nvPr>
            <p:ph type="body" sz="quarter" idx="12"/>
          </p:nvPr>
        </p:nvSpPr>
        <p:spPr>
          <a:xfrm>
            <a:off x="651750" y="2354315"/>
            <a:ext cx="5508905" cy="4033586"/>
          </a:xfrm>
        </p:spPr>
        <p:txBody>
          <a:bodyPr/>
          <a:lstStyle/>
          <a:p>
            <a:r>
              <a:rPr lang="en-US" dirty="0"/>
              <a:t>Mailchimp, an email marketing platform, was founded in 2001. The founders bootstrapped the business for years without any venture capital. </a:t>
            </a:r>
          </a:p>
          <a:p>
            <a:endParaRPr lang="en-US" dirty="0"/>
          </a:p>
          <a:p>
            <a:r>
              <a:rPr lang="en-US" dirty="0"/>
              <a:t>By keeping the company profitable from the start and focusing on customers, Mailchimp grew into a highly successful company, valued at $12 billion when it was acquired by Intuit in 2021.</a:t>
            </a:r>
          </a:p>
          <a:p>
            <a:endParaRPr lang="en-US" dirty="0"/>
          </a:p>
        </p:txBody>
      </p:sp>
      <p:sp>
        <p:nvSpPr>
          <p:cNvPr id="7" name="Right Triangle 6">
            <a:extLst>
              <a:ext uri="{FF2B5EF4-FFF2-40B4-BE49-F238E27FC236}">
                <a16:creationId xmlns:a16="http://schemas.microsoft.com/office/drawing/2014/main" id="{95DC11D9-F862-B361-C822-0F8FC801B61D}"/>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3B23E8-05AC-002D-675D-378723FC8B23}"/>
              </a:ext>
              <a:ext uri="{C183D7F6-B498-43B3-948B-1728B52AA6E4}">
                <adec:decorative xmlns:adec="http://schemas.microsoft.com/office/drawing/2017/decorative" val="1"/>
              </a:ext>
            </a:extLst>
          </p:cNvPr>
          <p:cNvSpPr/>
          <p:nvPr/>
        </p:nvSpPr>
        <p:spPr>
          <a:xfrm>
            <a:off x="6512640" y="3168072"/>
            <a:ext cx="5209968" cy="2189019"/>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269D85-D62B-1E33-D1EF-00E12FD3976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18145" t="29222" r="16054" b="32597"/>
          <a:stretch>
            <a:fillRect/>
          </a:stretch>
        </p:blipFill>
        <p:spPr>
          <a:xfrm>
            <a:off x="6512640" y="3352801"/>
            <a:ext cx="5327374" cy="1671782"/>
          </a:xfrm>
          <a:prstGeom prst="rect">
            <a:avLst/>
          </a:prstGeom>
        </p:spPr>
      </p:pic>
    </p:spTree>
    <p:extLst>
      <p:ext uri="{BB962C8B-B14F-4D97-AF65-F5344CB8AC3E}">
        <p14:creationId xmlns:p14="http://schemas.microsoft.com/office/powerpoint/2010/main" val="1677151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9591-57D7-0FDB-2B27-5F59A6653F62}"/>
              </a:ext>
            </a:extLst>
          </p:cNvPr>
          <p:cNvSpPr>
            <a:spLocks noGrp="1"/>
          </p:cNvSpPr>
          <p:nvPr>
            <p:ph type="title"/>
          </p:nvPr>
        </p:nvSpPr>
        <p:spPr/>
        <p:txBody>
          <a:bodyPr/>
          <a:lstStyle/>
          <a:p>
            <a:r>
              <a:rPr lang="en-US" dirty="0"/>
              <a:t>Gift Capital </a:t>
            </a:r>
            <a:br>
              <a:rPr lang="en-US" dirty="0"/>
            </a:br>
            <a:r>
              <a:rPr lang="en-US" sz="3200" dirty="0"/>
              <a:t>Family, Friends and Crowd funding</a:t>
            </a:r>
            <a:endParaRPr lang="en-US" dirty="0"/>
          </a:p>
        </p:txBody>
      </p:sp>
      <p:sp>
        <p:nvSpPr>
          <p:cNvPr id="3" name="Text Placeholder 2">
            <a:extLst>
              <a:ext uri="{FF2B5EF4-FFF2-40B4-BE49-F238E27FC236}">
                <a16:creationId xmlns:a16="http://schemas.microsoft.com/office/drawing/2014/main" id="{BA3143E8-9D64-7779-74FC-094505FDA8B6}"/>
              </a:ext>
            </a:extLst>
          </p:cNvPr>
          <p:cNvSpPr>
            <a:spLocks noGrp="1"/>
          </p:cNvSpPr>
          <p:nvPr>
            <p:ph type="body" sz="quarter" idx="12"/>
          </p:nvPr>
        </p:nvSpPr>
        <p:spPr>
          <a:xfrm>
            <a:off x="651750" y="2255454"/>
            <a:ext cx="11070858" cy="1069637"/>
          </a:xfrm>
        </p:spPr>
        <p:txBody>
          <a:bodyPr/>
          <a:lstStyle/>
          <a:p>
            <a:pPr marL="0" indent="0">
              <a:buNone/>
            </a:pPr>
            <a:r>
              <a:rPr lang="en-US" b="1" dirty="0">
                <a:solidFill>
                  <a:srgbClr val="0E2841"/>
                </a:solidFill>
              </a:rPr>
              <a:t>Gift capital </a:t>
            </a:r>
            <a:r>
              <a:rPr lang="en-US" dirty="0">
                <a:solidFill>
                  <a:srgbClr val="0E2841"/>
                </a:solidFill>
              </a:rPr>
              <a:t>is money gifted or loaned by a partner, parents, family or friends. </a:t>
            </a:r>
            <a:r>
              <a:rPr lang="en-US" b="1" dirty="0">
                <a:solidFill>
                  <a:srgbClr val="0E2841"/>
                </a:solidFill>
              </a:rPr>
              <a:t>Crowdfunding</a:t>
            </a:r>
            <a:r>
              <a:rPr lang="en-US" dirty="0">
                <a:solidFill>
                  <a:srgbClr val="0E2841"/>
                </a:solidFill>
              </a:rPr>
              <a:t> is where you reach out to a large pool of people to raise capital.</a:t>
            </a:r>
            <a:endParaRPr lang="en-US" b="1" dirty="0">
              <a:solidFill>
                <a:srgbClr val="0E2841"/>
              </a:solidFill>
            </a:endParaRPr>
          </a:p>
          <a:p>
            <a:endParaRPr lang="en-US" dirty="0"/>
          </a:p>
        </p:txBody>
      </p:sp>
      <p:sp>
        <p:nvSpPr>
          <p:cNvPr id="4" name="Rectangle 3">
            <a:extLst>
              <a:ext uri="{FF2B5EF4-FFF2-40B4-BE49-F238E27FC236}">
                <a16:creationId xmlns:a16="http://schemas.microsoft.com/office/drawing/2014/main" id="{59F0FF7A-4DC2-D664-8BCB-EBBF805C6CCD}"/>
              </a:ext>
            </a:extLst>
          </p:cNvPr>
          <p:cNvSpPr/>
          <p:nvPr/>
        </p:nvSpPr>
        <p:spPr>
          <a:xfrm>
            <a:off x="949818" y="3219607"/>
            <a:ext cx="4940099" cy="3376017"/>
          </a:xfrm>
          <a:custGeom>
            <a:avLst/>
            <a:gdLst>
              <a:gd name="csX0" fmla="*/ 0 w 4940099"/>
              <a:gd name="csY0" fmla="*/ 0 h 3376017"/>
              <a:gd name="csX1" fmla="*/ 617512 w 4940099"/>
              <a:gd name="csY1" fmla="*/ 0 h 3376017"/>
              <a:gd name="csX2" fmla="*/ 1284426 w 4940099"/>
              <a:gd name="csY2" fmla="*/ 0 h 3376017"/>
              <a:gd name="csX3" fmla="*/ 1951339 w 4940099"/>
              <a:gd name="csY3" fmla="*/ 0 h 3376017"/>
              <a:gd name="csX4" fmla="*/ 2568851 w 4940099"/>
              <a:gd name="csY4" fmla="*/ 0 h 3376017"/>
              <a:gd name="csX5" fmla="*/ 3038161 w 4940099"/>
              <a:gd name="csY5" fmla="*/ 0 h 3376017"/>
              <a:gd name="csX6" fmla="*/ 3556871 w 4940099"/>
              <a:gd name="csY6" fmla="*/ 0 h 3376017"/>
              <a:gd name="csX7" fmla="*/ 4223785 w 4940099"/>
              <a:gd name="csY7" fmla="*/ 0 h 3376017"/>
              <a:gd name="csX8" fmla="*/ 4940099 w 4940099"/>
              <a:gd name="csY8" fmla="*/ 0 h 3376017"/>
              <a:gd name="csX9" fmla="*/ 4940099 w 4940099"/>
              <a:gd name="csY9" fmla="*/ 607683 h 3376017"/>
              <a:gd name="csX10" fmla="*/ 4940099 w 4940099"/>
              <a:gd name="csY10" fmla="*/ 1215366 h 3376017"/>
              <a:gd name="csX11" fmla="*/ 4940099 w 4940099"/>
              <a:gd name="csY11" fmla="*/ 1958090 h 3376017"/>
              <a:gd name="csX12" fmla="*/ 4940099 w 4940099"/>
              <a:gd name="csY12" fmla="*/ 2532013 h 3376017"/>
              <a:gd name="csX13" fmla="*/ 4940099 w 4940099"/>
              <a:gd name="csY13" fmla="*/ 3376017 h 3376017"/>
              <a:gd name="csX14" fmla="*/ 4223785 w 4940099"/>
              <a:gd name="csY14" fmla="*/ 3376017 h 3376017"/>
              <a:gd name="csX15" fmla="*/ 3507470 w 4940099"/>
              <a:gd name="csY15" fmla="*/ 3376017 h 3376017"/>
              <a:gd name="csX16" fmla="*/ 2889958 w 4940099"/>
              <a:gd name="csY16" fmla="*/ 3376017 h 3376017"/>
              <a:gd name="csX17" fmla="*/ 2371248 w 4940099"/>
              <a:gd name="csY17" fmla="*/ 3376017 h 3376017"/>
              <a:gd name="csX18" fmla="*/ 1901938 w 4940099"/>
              <a:gd name="csY18" fmla="*/ 3376017 h 3376017"/>
              <a:gd name="csX19" fmla="*/ 1383228 w 4940099"/>
              <a:gd name="csY19" fmla="*/ 3376017 h 3376017"/>
              <a:gd name="csX20" fmla="*/ 765715 w 4940099"/>
              <a:gd name="csY20" fmla="*/ 3376017 h 3376017"/>
              <a:gd name="csX21" fmla="*/ 0 w 4940099"/>
              <a:gd name="csY21" fmla="*/ 3376017 h 3376017"/>
              <a:gd name="csX22" fmla="*/ 0 w 4940099"/>
              <a:gd name="csY22" fmla="*/ 2633293 h 3376017"/>
              <a:gd name="csX23" fmla="*/ 0 w 4940099"/>
              <a:gd name="csY23" fmla="*/ 1958090 h 3376017"/>
              <a:gd name="csX24" fmla="*/ 0 w 4940099"/>
              <a:gd name="csY24" fmla="*/ 1384167 h 3376017"/>
              <a:gd name="csX25" fmla="*/ 0 w 4940099"/>
              <a:gd name="csY25" fmla="*/ 742724 h 3376017"/>
              <a:gd name="csX26" fmla="*/ 0 w 4940099"/>
              <a:gd name="csY26" fmla="*/ 0 h 33760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4940099" h="3376017" fill="none" extrusionOk="0">
                <a:moveTo>
                  <a:pt x="0" y="0"/>
                </a:moveTo>
                <a:cubicBezTo>
                  <a:pt x="251923" y="-26837"/>
                  <a:pt x="336436" y="-12791"/>
                  <a:pt x="617512" y="0"/>
                </a:cubicBezTo>
                <a:cubicBezTo>
                  <a:pt x="898588" y="12791"/>
                  <a:pt x="991533" y="-32021"/>
                  <a:pt x="1284426" y="0"/>
                </a:cubicBezTo>
                <a:cubicBezTo>
                  <a:pt x="1577319" y="32021"/>
                  <a:pt x="1648446" y="7307"/>
                  <a:pt x="1951339" y="0"/>
                </a:cubicBezTo>
                <a:cubicBezTo>
                  <a:pt x="2254232" y="-7307"/>
                  <a:pt x="2358963" y="18439"/>
                  <a:pt x="2568851" y="0"/>
                </a:cubicBezTo>
                <a:cubicBezTo>
                  <a:pt x="2778739" y="-18439"/>
                  <a:pt x="2888046" y="-1526"/>
                  <a:pt x="3038161" y="0"/>
                </a:cubicBezTo>
                <a:cubicBezTo>
                  <a:pt x="3188276" y="1526"/>
                  <a:pt x="3340947" y="20070"/>
                  <a:pt x="3556871" y="0"/>
                </a:cubicBezTo>
                <a:cubicBezTo>
                  <a:pt x="3772795" y="-20070"/>
                  <a:pt x="4058251" y="26264"/>
                  <a:pt x="4223785" y="0"/>
                </a:cubicBezTo>
                <a:cubicBezTo>
                  <a:pt x="4389319" y="-26264"/>
                  <a:pt x="4789437" y="16524"/>
                  <a:pt x="4940099" y="0"/>
                </a:cubicBezTo>
                <a:cubicBezTo>
                  <a:pt x="4915571" y="173739"/>
                  <a:pt x="4929130" y="476995"/>
                  <a:pt x="4940099" y="607683"/>
                </a:cubicBezTo>
                <a:cubicBezTo>
                  <a:pt x="4951068" y="738371"/>
                  <a:pt x="4961527" y="1026365"/>
                  <a:pt x="4940099" y="1215366"/>
                </a:cubicBezTo>
                <a:cubicBezTo>
                  <a:pt x="4918671" y="1404367"/>
                  <a:pt x="4955820" y="1712436"/>
                  <a:pt x="4940099" y="1958090"/>
                </a:cubicBezTo>
                <a:cubicBezTo>
                  <a:pt x="4924378" y="2203744"/>
                  <a:pt x="4957085" y="2247920"/>
                  <a:pt x="4940099" y="2532013"/>
                </a:cubicBezTo>
                <a:cubicBezTo>
                  <a:pt x="4923113" y="2816106"/>
                  <a:pt x="4974534" y="3195667"/>
                  <a:pt x="4940099" y="3376017"/>
                </a:cubicBezTo>
                <a:cubicBezTo>
                  <a:pt x="4715534" y="3401130"/>
                  <a:pt x="4372765" y="3370426"/>
                  <a:pt x="4223785" y="3376017"/>
                </a:cubicBezTo>
                <a:cubicBezTo>
                  <a:pt x="4074805" y="3381608"/>
                  <a:pt x="3802415" y="3368567"/>
                  <a:pt x="3507470" y="3376017"/>
                </a:cubicBezTo>
                <a:cubicBezTo>
                  <a:pt x="3212525" y="3383467"/>
                  <a:pt x="3123823" y="3351038"/>
                  <a:pt x="2889958" y="3376017"/>
                </a:cubicBezTo>
                <a:cubicBezTo>
                  <a:pt x="2656093" y="3400996"/>
                  <a:pt x="2626279" y="3383184"/>
                  <a:pt x="2371248" y="3376017"/>
                </a:cubicBezTo>
                <a:cubicBezTo>
                  <a:pt x="2116217" y="3368851"/>
                  <a:pt x="2062401" y="3368037"/>
                  <a:pt x="1901938" y="3376017"/>
                </a:cubicBezTo>
                <a:cubicBezTo>
                  <a:pt x="1741475" y="3383998"/>
                  <a:pt x="1524245" y="3397659"/>
                  <a:pt x="1383228" y="3376017"/>
                </a:cubicBezTo>
                <a:cubicBezTo>
                  <a:pt x="1242211" y="3354376"/>
                  <a:pt x="1010740" y="3349951"/>
                  <a:pt x="765715" y="3376017"/>
                </a:cubicBezTo>
                <a:cubicBezTo>
                  <a:pt x="520690" y="3402083"/>
                  <a:pt x="229863" y="3338664"/>
                  <a:pt x="0" y="3376017"/>
                </a:cubicBezTo>
                <a:cubicBezTo>
                  <a:pt x="-12965" y="3013639"/>
                  <a:pt x="26592" y="2948466"/>
                  <a:pt x="0" y="2633293"/>
                </a:cubicBezTo>
                <a:cubicBezTo>
                  <a:pt x="-26592" y="2318120"/>
                  <a:pt x="-17779" y="2276104"/>
                  <a:pt x="0" y="1958090"/>
                </a:cubicBezTo>
                <a:cubicBezTo>
                  <a:pt x="17779" y="1640076"/>
                  <a:pt x="5083" y="1553325"/>
                  <a:pt x="0" y="1384167"/>
                </a:cubicBezTo>
                <a:cubicBezTo>
                  <a:pt x="-5083" y="1215009"/>
                  <a:pt x="-756" y="911044"/>
                  <a:pt x="0" y="742724"/>
                </a:cubicBezTo>
                <a:cubicBezTo>
                  <a:pt x="756" y="574404"/>
                  <a:pt x="-29607" y="256721"/>
                  <a:pt x="0" y="0"/>
                </a:cubicBezTo>
                <a:close/>
              </a:path>
              <a:path w="4940099" h="3376017" stroke="0" extrusionOk="0">
                <a:moveTo>
                  <a:pt x="0" y="0"/>
                </a:moveTo>
                <a:cubicBezTo>
                  <a:pt x="171810" y="-8699"/>
                  <a:pt x="330061" y="-13789"/>
                  <a:pt x="469309" y="0"/>
                </a:cubicBezTo>
                <a:cubicBezTo>
                  <a:pt x="608557" y="13789"/>
                  <a:pt x="784527" y="-24553"/>
                  <a:pt x="988020" y="0"/>
                </a:cubicBezTo>
                <a:cubicBezTo>
                  <a:pt x="1191513" y="24553"/>
                  <a:pt x="1407305" y="20227"/>
                  <a:pt x="1704334" y="0"/>
                </a:cubicBezTo>
                <a:cubicBezTo>
                  <a:pt x="2001363" y="-20227"/>
                  <a:pt x="1978954" y="-17464"/>
                  <a:pt x="2223045" y="0"/>
                </a:cubicBezTo>
                <a:cubicBezTo>
                  <a:pt x="2467136" y="17464"/>
                  <a:pt x="2485340" y="-22023"/>
                  <a:pt x="2741755" y="0"/>
                </a:cubicBezTo>
                <a:cubicBezTo>
                  <a:pt x="2998170" y="22023"/>
                  <a:pt x="3072037" y="14873"/>
                  <a:pt x="3309866" y="0"/>
                </a:cubicBezTo>
                <a:cubicBezTo>
                  <a:pt x="3547695" y="-14873"/>
                  <a:pt x="3664310" y="-8092"/>
                  <a:pt x="3779176" y="0"/>
                </a:cubicBezTo>
                <a:cubicBezTo>
                  <a:pt x="3894042" y="8092"/>
                  <a:pt x="4170541" y="18063"/>
                  <a:pt x="4347287" y="0"/>
                </a:cubicBezTo>
                <a:cubicBezTo>
                  <a:pt x="4524033" y="-18063"/>
                  <a:pt x="4749699" y="5335"/>
                  <a:pt x="4940099" y="0"/>
                </a:cubicBezTo>
                <a:cubicBezTo>
                  <a:pt x="4961293" y="146047"/>
                  <a:pt x="4910422" y="359525"/>
                  <a:pt x="4940099" y="675203"/>
                </a:cubicBezTo>
                <a:cubicBezTo>
                  <a:pt x="4969776" y="990881"/>
                  <a:pt x="4910959" y="1016925"/>
                  <a:pt x="4940099" y="1282886"/>
                </a:cubicBezTo>
                <a:cubicBezTo>
                  <a:pt x="4969239" y="1548847"/>
                  <a:pt x="4949597" y="1680655"/>
                  <a:pt x="4940099" y="1924330"/>
                </a:cubicBezTo>
                <a:cubicBezTo>
                  <a:pt x="4930601" y="2168005"/>
                  <a:pt x="4958116" y="2379311"/>
                  <a:pt x="4940099" y="2667053"/>
                </a:cubicBezTo>
                <a:cubicBezTo>
                  <a:pt x="4922082" y="2954795"/>
                  <a:pt x="4970323" y="3044721"/>
                  <a:pt x="4940099" y="3376017"/>
                </a:cubicBezTo>
                <a:cubicBezTo>
                  <a:pt x="4759925" y="3343532"/>
                  <a:pt x="4408380" y="3371197"/>
                  <a:pt x="4223785" y="3376017"/>
                </a:cubicBezTo>
                <a:cubicBezTo>
                  <a:pt x="4039190" y="3380837"/>
                  <a:pt x="3891925" y="3395036"/>
                  <a:pt x="3754475" y="3376017"/>
                </a:cubicBezTo>
                <a:cubicBezTo>
                  <a:pt x="3617025" y="3356999"/>
                  <a:pt x="3291604" y="3347853"/>
                  <a:pt x="3087562" y="3376017"/>
                </a:cubicBezTo>
                <a:cubicBezTo>
                  <a:pt x="2883520" y="3404181"/>
                  <a:pt x="2652230" y="3382489"/>
                  <a:pt x="2420649" y="3376017"/>
                </a:cubicBezTo>
                <a:cubicBezTo>
                  <a:pt x="2189068" y="3369545"/>
                  <a:pt x="2099203" y="3367954"/>
                  <a:pt x="1852537" y="3376017"/>
                </a:cubicBezTo>
                <a:cubicBezTo>
                  <a:pt x="1605871" y="3384080"/>
                  <a:pt x="1430922" y="3388022"/>
                  <a:pt x="1136223" y="3376017"/>
                </a:cubicBezTo>
                <a:cubicBezTo>
                  <a:pt x="841524" y="3364012"/>
                  <a:pt x="727948" y="3364481"/>
                  <a:pt x="617512" y="3376017"/>
                </a:cubicBezTo>
                <a:cubicBezTo>
                  <a:pt x="507076" y="3387553"/>
                  <a:pt x="273949" y="3401316"/>
                  <a:pt x="0" y="3376017"/>
                </a:cubicBezTo>
                <a:cubicBezTo>
                  <a:pt x="-31859" y="3235626"/>
                  <a:pt x="-9222" y="2926163"/>
                  <a:pt x="0" y="2700814"/>
                </a:cubicBezTo>
                <a:cubicBezTo>
                  <a:pt x="9222" y="2475465"/>
                  <a:pt x="13276" y="2282679"/>
                  <a:pt x="0" y="1958090"/>
                </a:cubicBezTo>
                <a:cubicBezTo>
                  <a:pt x="-13276" y="1633501"/>
                  <a:pt x="-20334" y="1582124"/>
                  <a:pt x="0" y="1384167"/>
                </a:cubicBezTo>
                <a:cubicBezTo>
                  <a:pt x="20334" y="1186210"/>
                  <a:pt x="24721" y="998686"/>
                  <a:pt x="0" y="742724"/>
                </a:cubicBezTo>
                <a:cubicBezTo>
                  <a:pt x="-24721" y="486762"/>
                  <a:pt x="18881" y="206031"/>
                  <a:pt x="0" y="0"/>
                </a:cubicBezTo>
                <a:close/>
              </a:path>
            </a:pathLst>
          </a:custGeom>
          <a:solidFill>
            <a:srgbClr val="459137"/>
          </a:solidFill>
          <a:ln w="38100" cap="flat" cmpd="sng" algn="ctr">
            <a:solidFill>
              <a:srgbClr val="28708B"/>
            </a:solidFill>
            <a:prstDash val="solid"/>
            <a:miter lim="800000"/>
            <a:extLst>
              <a:ext uri="{C807C97D-BFC1-408E-A445-0C87EB9F89A2}">
                <ask:lineSketchStyleProps xmlns:ask="http://schemas.microsoft.com/office/drawing/2018/sketchyshapes" sd="453926336">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Pros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Limited or no interest or fees to pay for capital, and it may not need to be paid back</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2400" kern="0" dirty="0">
              <a:solidFill>
                <a:prstClr val="white"/>
              </a:solidFill>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Flexible terms</a:t>
            </a:r>
          </a:p>
          <a:p>
            <a:pPr marR="0" lvl="0" algn="ctr" defTabSz="914400" rtl="0" eaLnBrk="1" fontAlgn="auto" latinLnBrk="0" hangingPunct="1">
              <a:lnSpc>
                <a:spcPct val="100000"/>
              </a:lnSpc>
              <a:spcBef>
                <a:spcPts val="0"/>
              </a:spcBef>
              <a:spcAft>
                <a:spcPts val="0"/>
              </a:spcAft>
              <a:buClrTx/>
              <a:buSzTx/>
              <a:tabLst/>
              <a:defRPr/>
            </a:pPr>
            <a:r>
              <a:rPr lang="en-US" sz="2400" kern="0" dirty="0">
                <a:solidFill>
                  <a:prstClr val="white"/>
                </a:solidFill>
                <a:latin typeface="Bierstadt" panose="020B00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sp>
        <p:nvSpPr>
          <p:cNvPr id="5" name="Rectangle 4">
            <a:extLst>
              <a:ext uri="{FF2B5EF4-FFF2-40B4-BE49-F238E27FC236}">
                <a16:creationId xmlns:a16="http://schemas.microsoft.com/office/drawing/2014/main" id="{4F8722C9-BD43-DAC3-10C0-5F7AB074A1A7}"/>
              </a:ext>
            </a:extLst>
          </p:cNvPr>
          <p:cNvSpPr/>
          <p:nvPr/>
        </p:nvSpPr>
        <p:spPr>
          <a:xfrm>
            <a:off x="6302082" y="3219607"/>
            <a:ext cx="4940099" cy="3376017"/>
          </a:xfrm>
          <a:custGeom>
            <a:avLst/>
            <a:gdLst>
              <a:gd name="csX0" fmla="*/ 0 w 4940099"/>
              <a:gd name="csY0" fmla="*/ 0 h 3376017"/>
              <a:gd name="csX1" fmla="*/ 568111 w 4940099"/>
              <a:gd name="csY1" fmla="*/ 0 h 3376017"/>
              <a:gd name="csX2" fmla="*/ 1136223 w 4940099"/>
              <a:gd name="csY2" fmla="*/ 0 h 3376017"/>
              <a:gd name="csX3" fmla="*/ 1654933 w 4940099"/>
              <a:gd name="csY3" fmla="*/ 0 h 3376017"/>
              <a:gd name="csX4" fmla="*/ 2321847 w 4940099"/>
              <a:gd name="csY4" fmla="*/ 0 h 3376017"/>
              <a:gd name="csX5" fmla="*/ 2791156 w 4940099"/>
              <a:gd name="csY5" fmla="*/ 0 h 3376017"/>
              <a:gd name="csX6" fmla="*/ 3309866 w 4940099"/>
              <a:gd name="csY6" fmla="*/ 0 h 3376017"/>
              <a:gd name="csX7" fmla="*/ 3828577 w 4940099"/>
              <a:gd name="csY7" fmla="*/ 0 h 3376017"/>
              <a:gd name="csX8" fmla="*/ 4347287 w 4940099"/>
              <a:gd name="csY8" fmla="*/ 0 h 3376017"/>
              <a:gd name="csX9" fmla="*/ 4940099 w 4940099"/>
              <a:gd name="csY9" fmla="*/ 0 h 3376017"/>
              <a:gd name="csX10" fmla="*/ 4940099 w 4940099"/>
              <a:gd name="csY10" fmla="*/ 742724 h 3376017"/>
              <a:gd name="csX11" fmla="*/ 4940099 w 4940099"/>
              <a:gd name="csY11" fmla="*/ 1451687 h 3376017"/>
              <a:gd name="csX12" fmla="*/ 4940099 w 4940099"/>
              <a:gd name="csY12" fmla="*/ 2194411 h 3376017"/>
              <a:gd name="csX13" fmla="*/ 4940099 w 4940099"/>
              <a:gd name="csY13" fmla="*/ 3376017 h 3376017"/>
              <a:gd name="csX14" fmla="*/ 4470790 w 4940099"/>
              <a:gd name="csY14" fmla="*/ 3376017 h 3376017"/>
              <a:gd name="csX15" fmla="*/ 3853277 w 4940099"/>
              <a:gd name="csY15" fmla="*/ 3376017 h 3376017"/>
              <a:gd name="csX16" fmla="*/ 3334567 w 4940099"/>
              <a:gd name="csY16" fmla="*/ 3376017 h 3376017"/>
              <a:gd name="csX17" fmla="*/ 2766455 w 4940099"/>
              <a:gd name="csY17" fmla="*/ 3376017 h 3376017"/>
              <a:gd name="csX18" fmla="*/ 2148943 w 4940099"/>
              <a:gd name="csY18" fmla="*/ 3376017 h 3376017"/>
              <a:gd name="csX19" fmla="*/ 1482030 w 4940099"/>
              <a:gd name="csY19" fmla="*/ 3376017 h 3376017"/>
              <a:gd name="csX20" fmla="*/ 963319 w 4940099"/>
              <a:gd name="csY20" fmla="*/ 3376017 h 3376017"/>
              <a:gd name="csX21" fmla="*/ 0 w 4940099"/>
              <a:gd name="csY21" fmla="*/ 3376017 h 3376017"/>
              <a:gd name="csX22" fmla="*/ 0 w 4940099"/>
              <a:gd name="csY22" fmla="*/ 2667053 h 3376017"/>
              <a:gd name="csX23" fmla="*/ 0 w 4940099"/>
              <a:gd name="csY23" fmla="*/ 1958090 h 3376017"/>
              <a:gd name="csX24" fmla="*/ 0 w 4940099"/>
              <a:gd name="csY24" fmla="*/ 1215366 h 3376017"/>
              <a:gd name="csX25" fmla="*/ 0 w 4940099"/>
              <a:gd name="csY25" fmla="*/ 0 h 33760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4940099" h="3376017" fill="none" extrusionOk="0">
                <a:moveTo>
                  <a:pt x="0" y="0"/>
                </a:moveTo>
                <a:cubicBezTo>
                  <a:pt x="191266" y="11002"/>
                  <a:pt x="392102" y="12935"/>
                  <a:pt x="568111" y="0"/>
                </a:cubicBezTo>
                <a:cubicBezTo>
                  <a:pt x="744120" y="-12935"/>
                  <a:pt x="906654" y="11417"/>
                  <a:pt x="1136223" y="0"/>
                </a:cubicBezTo>
                <a:cubicBezTo>
                  <a:pt x="1365792" y="-11417"/>
                  <a:pt x="1478762" y="-2783"/>
                  <a:pt x="1654933" y="0"/>
                </a:cubicBezTo>
                <a:cubicBezTo>
                  <a:pt x="1831104" y="2783"/>
                  <a:pt x="2068682" y="-29781"/>
                  <a:pt x="2321847" y="0"/>
                </a:cubicBezTo>
                <a:cubicBezTo>
                  <a:pt x="2575012" y="29781"/>
                  <a:pt x="2670501" y="-8338"/>
                  <a:pt x="2791156" y="0"/>
                </a:cubicBezTo>
                <a:cubicBezTo>
                  <a:pt x="2911811" y="8338"/>
                  <a:pt x="3155206" y="-12253"/>
                  <a:pt x="3309866" y="0"/>
                </a:cubicBezTo>
                <a:cubicBezTo>
                  <a:pt x="3464526" y="12253"/>
                  <a:pt x="3614484" y="-20463"/>
                  <a:pt x="3828577" y="0"/>
                </a:cubicBezTo>
                <a:cubicBezTo>
                  <a:pt x="4042670" y="20463"/>
                  <a:pt x="4148141" y="20731"/>
                  <a:pt x="4347287" y="0"/>
                </a:cubicBezTo>
                <a:cubicBezTo>
                  <a:pt x="4546433" y="-20731"/>
                  <a:pt x="4820163" y="-23752"/>
                  <a:pt x="4940099" y="0"/>
                </a:cubicBezTo>
                <a:cubicBezTo>
                  <a:pt x="4966886" y="220736"/>
                  <a:pt x="4954100" y="564001"/>
                  <a:pt x="4940099" y="742724"/>
                </a:cubicBezTo>
                <a:cubicBezTo>
                  <a:pt x="4926098" y="921447"/>
                  <a:pt x="4911480" y="1294891"/>
                  <a:pt x="4940099" y="1451687"/>
                </a:cubicBezTo>
                <a:cubicBezTo>
                  <a:pt x="4968718" y="1608483"/>
                  <a:pt x="4904343" y="1848338"/>
                  <a:pt x="4940099" y="2194411"/>
                </a:cubicBezTo>
                <a:cubicBezTo>
                  <a:pt x="4975855" y="2540484"/>
                  <a:pt x="4966990" y="3105647"/>
                  <a:pt x="4940099" y="3376017"/>
                </a:cubicBezTo>
                <a:cubicBezTo>
                  <a:pt x="4769929" y="3387387"/>
                  <a:pt x="4637335" y="3376713"/>
                  <a:pt x="4470790" y="3376017"/>
                </a:cubicBezTo>
                <a:cubicBezTo>
                  <a:pt x="4304245" y="3375321"/>
                  <a:pt x="4070087" y="3390862"/>
                  <a:pt x="3853277" y="3376017"/>
                </a:cubicBezTo>
                <a:cubicBezTo>
                  <a:pt x="3636467" y="3361172"/>
                  <a:pt x="3497257" y="3398667"/>
                  <a:pt x="3334567" y="3376017"/>
                </a:cubicBezTo>
                <a:cubicBezTo>
                  <a:pt x="3171877" y="3353368"/>
                  <a:pt x="3046892" y="3354411"/>
                  <a:pt x="2766455" y="3376017"/>
                </a:cubicBezTo>
                <a:cubicBezTo>
                  <a:pt x="2486018" y="3397623"/>
                  <a:pt x="2386236" y="3379751"/>
                  <a:pt x="2148943" y="3376017"/>
                </a:cubicBezTo>
                <a:cubicBezTo>
                  <a:pt x="1911650" y="3372283"/>
                  <a:pt x="1814064" y="3408994"/>
                  <a:pt x="1482030" y="3376017"/>
                </a:cubicBezTo>
                <a:cubicBezTo>
                  <a:pt x="1149996" y="3343040"/>
                  <a:pt x="1127545" y="3392749"/>
                  <a:pt x="963319" y="3376017"/>
                </a:cubicBezTo>
                <a:cubicBezTo>
                  <a:pt x="799093" y="3359285"/>
                  <a:pt x="422095" y="3416464"/>
                  <a:pt x="0" y="3376017"/>
                </a:cubicBezTo>
                <a:cubicBezTo>
                  <a:pt x="23232" y="3153690"/>
                  <a:pt x="21889" y="3001885"/>
                  <a:pt x="0" y="2667053"/>
                </a:cubicBezTo>
                <a:cubicBezTo>
                  <a:pt x="-21889" y="2332221"/>
                  <a:pt x="-15605" y="2219140"/>
                  <a:pt x="0" y="1958090"/>
                </a:cubicBezTo>
                <a:cubicBezTo>
                  <a:pt x="15605" y="1697040"/>
                  <a:pt x="-20092" y="1559746"/>
                  <a:pt x="0" y="1215366"/>
                </a:cubicBezTo>
                <a:cubicBezTo>
                  <a:pt x="20092" y="870986"/>
                  <a:pt x="23330" y="520974"/>
                  <a:pt x="0" y="0"/>
                </a:cubicBezTo>
                <a:close/>
              </a:path>
              <a:path w="4940099" h="3376017" stroke="0" extrusionOk="0">
                <a:moveTo>
                  <a:pt x="0" y="0"/>
                </a:moveTo>
                <a:cubicBezTo>
                  <a:pt x="161692" y="-3753"/>
                  <a:pt x="249834" y="-5572"/>
                  <a:pt x="469309" y="0"/>
                </a:cubicBezTo>
                <a:cubicBezTo>
                  <a:pt x="688784" y="5572"/>
                  <a:pt x="794146" y="-25379"/>
                  <a:pt x="988020" y="0"/>
                </a:cubicBezTo>
                <a:cubicBezTo>
                  <a:pt x="1181894" y="25379"/>
                  <a:pt x="1425600" y="6015"/>
                  <a:pt x="1556131" y="0"/>
                </a:cubicBezTo>
                <a:cubicBezTo>
                  <a:pt x="1686662" y="-6015"/>
                  <a:pt x="1989056" y="-22869"/>
                  <a:pt x="2173644" y="0"/>
                </a:cubicBezTo>
                <a:cubicBezTo>
                  <a:pt x="2358232" y="22869"/>
                  <a:pt x="2741719" y="-27591"/>
                  <a:pt x="2889958" y="0"/>
                </a:cubicBezTo>
                <a:cubicBezTo>
                  <a:pt x="3038197" y="27591"/>
                  <a:pt x="3240415" y="-21123"/>
                  <a:pt x="3556871" y="0"/>
                </a:cubicBezTo>
                <a:cubicBezTo>
                  <a:pt x="3873327" y="21123"/>
                  <a:pt x="4036754" y="-8012"/>
                  <a:pt x="4174384" y="0"/>
                </a:cubicBezTo>
                <a:cubicBezTo>
                  <a:pt x="4312014" y="8012"/>
                  <a:pt x="4749703" y="2913"/>
                  <a:pt x="4940099" y="0"/>
                </a:cubicBezTo>
                <a:cubicBezTo>
                  <a:pt x="4939917" y="280739"/>
                  <a:pt x="4916032" y="483712"/>
                  <a:pt x="4940099" y="641443"/>
                </a:cubicBezTo>
                <a:cubicBezTo>
                  <a:pt x="4964166" y="799174"/>
                  <a:pt x="4962131" y="993736"/>
                  <a:pt x="4940099" y="1282886"/>
                </a:cubicBezTo>
                <a:cubicBezTo>
                  <a:pt x="4918067" y="1572036"/>
                  <a:pt x="4920423" y="1654700"/>
                  <a:pt x="4940099" y="1958090"/>
                </a:cubicBezTo>
                <a:cubicBezTo>
                  <a:pt x="4959775" y="2261480"/>
                  <a:pt x="4930797" y="2399226"/>
                  <a:pt x="4940099" y="2667053"/>
                </a:cubicBezTo>
                <a:cubicBezTo>
                  <a:pt x="4949401" y="2934880"/>
                  <a:pt x="4943873" y="3226763"/>
                  <a:pt x="4940099" y="3376017"/>
                </a:cubicBezTo>
                <a:cubicBezTo>
                  <a:pt x="4796179" y="3358756"/>
                  <a:pt x="4569721" y="3362999"/>
                  <a:pt x="4421389" y="3376017"/>
                </a:cubicBezTo>
                <a:cubicBezTo>
                  <a:pt x="4273057" y="3389036"/>
                  <a:pt x="4060156" y="3396319"/>
                  <a:pt x="3952079" y="3376017"/>
                </a:cubicBezTo>
                <a:cubicBezTo>
                  <a:pt x="3844002" y="3355716"/>
                  <a:pt x="3604923" y="3377249"/>
                  <a:pt x="3334567" y="3376017"/>
                </a:cubicBezTo>
                <a:cubicBezTo>
                  <a:pt x="3064211" y="3374785"/>
                  <a:pt x="2914355" y="3388546"/>
                  <a:pt x="2618252" y="3376017"/>
                </a:cubicBezTo>
                <a:cubicBezTo>
                  <a:pt x="2322149" y="3363488"/>
                  <a:pt x="2100171" y="3403449"/>
                  <a:pt x="1901938" y="3376017"/>
                </a:cubicBezTo>
                <a:cubicBezTo>
                  <a:pt x="1703705" y="3348585"/>
                  <a:pt x="1532540" y="3379923"/>
                  <a:pt x="1432629" y="3376017"/>
                </a:cubicBezTo>
                <a:cubicBezTo>
                  <a:pt x="1332718" y="3372111"/>
                  <a:pt x="960522" y="3373839"/>
                  <a:pt x="716314" y="3376017"/>
                </a:cubicBezTo>
                <a:cubicBezTo>
                  <a:pt x="472106" y="3378195"/>
                  <a:pt x="228498" y="3394117"/>
                  <a:pt x="0" y="3376017"/>
                </a:cubicBezTo>
                <a:cubicBezTo>
                  <a:pt x="-21297" y="3066592"/>
                  <a:pt x="897" y="2883630"/>
                  <a:pt x="0" y="2734574"/>
                </a:cubicBezTo>
                <a:cubicBezTo>
                  <a:pt x="-897" y="2585518"/>
                  <a:pt x="22265" y="2314655"/>
                  <a:pt x="0" y="1991850"/>
                </a:cubicBezTo>
                <a:cubicBezTo>
                  <a:pt x="-22265" y="1669045"/>
                  <a:pt x="11629" y="1581425"/>
                  <a:pt x="0" y="1350407"/>
                </a:cubicBezTo>
                <a:cubicBezTo>
                  <a:pt x="-11629" y="1119389"/>
                  <a:pt x="16252" y="1014413"/>
                  <a:pt x="0" y="776484"/>
                </a:cubicBezTo>
                <a:cubicBezTo>
                  <a:pt x="-16252" y="538555"/>
                  <a:pt x="-6334" y="280064"/>
                  <a:pt x="0" y="0"/>
                </a:cubicBezTo>
                <a:close/>
              </a:path>
            </a:pathLst>
          </a:custGeom>
          <a:solidFill>
            <a:srgbClr val="008B9C"/>
          </a:solidFill>
          <a:ln w="38100" cap="flat" cmpd="sng" algn="ctr">
            <a:solidFill>
              <a:srgbClr val="28708B"/>
            </a:solidFill>
            <a:prstDash val="solid"/>
            <a:miter lim="800000"/>
            <a:extLst>
              <a:ext uri="{C807C97D-BFC1-408E-A445-0C87EB9F89A2}">
                <ask:lineSketchStyleProps xmlns:ask="http://schemas.microsoft.com/office/drawing/2018/sketchyshapes" sd="1597066450">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kern="0" dirty="0">
              <a:solidFill>
                <a:prstClr val="white"/>
              </a:solidFill>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Cons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prstClr val="white"/>
                </a:solidFill>
                <a:effectLst/>
                <a:uLnTx/>
                <a:uFillTx/>
                <a:latin typeface="Bierstadt" panose="020B0004020202020204" pitchFamily="34" charset="0"/>
              </a:rPr>
              <a:t>Informal agreements can lead to misunderstandings</a:t>
            </a:r>
            <a:endParaRPr lang="en-US" sz="2400" kern="0" dirty="0">
              <a:solidFill>
                <a:prstClr val="white"/>
              </a:solidFill>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prstClr val="white"/>
                </a:solidFill>
                <a:effectLst/>
                <a:uLnTx/>
                <a:uFillTx/>
                <a:latin typeface="Bierstadt" panose="020B0004020202020204" pitchFamily="34" charset="0"/>
              </a:rPr>
              <a:t>Can strain relationships and compromise reputation</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 Crowdfunding success rate may be lower than other finance options </a:t>
            </a: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pic>
        <p:nvPicPr>
          <p:cNvPr id="6" name="Picture 5">
            <a:extLst>
              <a:ext uri="{FF2B5EF4-FFF2-40B4-BE49-F238E27FC236}">
                <a16:creationId xmlns:a16="http://schemas.microsoft.com/office/drawing/2014/main" id="{330E959D-410E-6DBA-F1BB-FCF51AB53FB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275" y="2938769"/>
            <a:ext cx="1222681" cy="1222681"/>
          </a:xfrm>
          <a:prstGeom prst="rect">
            <a:avLst/>
          </a:prstGeom>
        </p:spPr>
      </p:pic>
      <p:pic>
        <p:nvPicPr>
          <p:cNvPr id="7" name="Picture 6">
            <a:extLst>
              <a:ext uri="{FF2B5EF4-FFF2-40B4-BE49-F238E27FC236}">
                <a16:creationId xmlns:a16="http://schemas.microsoft.com/office/drawing/2014/main" id="{ABD45064-A598-BA6E-943D-0F2086B04B9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2968319"/>
            <a:ext cx="1222681" cy="1222681"/>
          </a:xfrm>
          <a:prstGeom prst="rect">
            <a:avLst/>
          </a:prstGeom>
        </p:spPr>
      </p:pic>
      <p:pic>
        <p:nvPicPr>
          <p:cNvPr id="8" name="Picture 7">
            <a:extLst>
              <a:ext uri="{FF2B5EF4-FFF2-40B4-BE49-F238E27FC236}">
                <a16:creationId xmlns:a16="http://schemas.microsoft.com/office/drawing/2014/main" id="{A58F066C-F36C-59EB-EE27-DED5E22DA314}"/>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6332" y="1609064"/>
            <a:ext cx="1716027" cy="1716027"/>
          </a:xfrm>
          <a:prstGeom prst="rect">
            <a:avLst/>
          </a:prstGeom>
        </p:spPr>
      </p:pic>
    </p:spTree>
    <p:extLst>
      <p:ext uri="{BB962C8B-B14F-4D97-AF65-F5344CB8AC3E}">
        <p14:creationId xmlns:p14="http://schemas.microsoft.com/office/powerpoint/2010/main" val="4248889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567AB83B-63AC-F494-4529-4A1F13C6F104}"/>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E7B9C-AF86-2A17-3B16-4A767EED7877}"/>
              </a:ext>
            </a:extLst>
          </p:cNvPr>
          <p:cNvSpPr>
            <a:spLocks noGrp="1"/>
          </p:cNvSpPr>
          <p:nvPr>
            <p:ph type="title"/>
          </p:nvPr>
        </p:nvSpPr>
        <p:spPr/>
        <p:txBody>
          <a:bodyPr/>
          <a:lstStyle/>
          <a:p>
            <a:r>
              <a:rPr lang="en-US" dirty="0"/>
              <a:t>Gift Capital </a:t>
            </a:r>
            <a:br>
              <a:rPr lang="en-US" dirty="0"/>
            </a:br>
            <a:r>
              <a:rPr lang="en-US" sz="3200" dirty="0"/>
              <a:t>Family, Friends and Crowd funding</a:t>
            </a:r>
            <a:endParaRPr lang="en-US" dirty="0"/>
          </a:p>
        </p:txBody>
      </p:sp>
      <p:sp>
        <p:nvSpPr>
          <p:cNvPr id="3" name="Text Placeholder 2">
            <a:extLst>
              <a:ext uri="{FF2B5EF4-FFF2-40B4-BE49-F238E27FC236}">
                <a16:creationId xmlns:a16="http://schemas.microsoft.com/office/drawing/2014/main" id="{23DDD70A-1340-C5A4-C09A-CA5AADFE20F6}"/>
              </a:ext>
            </a:extLst>
          </p:cNvPr>
          <p:cNvSpPr>
            <a:spLocks noGrp="1"/>
          </p:cNvSpPr>
          <p:nvPr>
            <p:ph type="body" sz="quarter" idx="12"/>
          </p:nvPr>
        </p:nvSpPr>
        <p:spPr>
          <a:xfrm>
            <a:off x="651750" y="2255454"/>
            <a:ext cx="5185632" cy="4033586"/>
          </a:xfrm>
        </p:spPr>
        <p:txBody>
          <a:bodyPr/>
          <a:lstStyle/>
          <a:p>
            <a:pPr>
              <a:defRPr/>
            </a:pPr>
            <a:r>
              <a:rPr lang="en-US" b="1" dirty="0">
                <a:solidFill>
                  <a:srgbClr val="0E2841"/>
                </a:solidFill>
              </a:rPr>
              <a:t>Exploding Kittens</a:t>
            </a:r>
            <a:r>
              <a:rPr lang="en-US" dirty="0">
                <a:solidFill>
                  <a:srgbClr val="0E2841"/>
                </a:solidFill>
              </a:rPr>
              <a:t>, a quirky card game, raised over $8 million through a Kickstarter campaign in 2015, becoming one of the most successful crowdfunding campaigns for a game. </a:t>
            </a:r>
          </a:p>
          <a:p>
            <a:pPr marL="0" lvl="0" indent="0" algn="ctr">
              <a:buNone/>
              <a:defRPr/>
            </a:pPr>
            <a:endParaRPr lang="en-US" dirty="0">
              <a:solidFill>
                <a:srgbClr val="0E2841"/>
              </a:solidFill>
            </a:endParaRPr>
          </a:p>
          <a:p>
            <a:pPr>
              <a:defRPr/>
            </a:pPr>
            <a:r>
              <a:rPr lang="en-US" dirty="0">
                <a:solidFill>
                  <a:srgbClr val="0E2841"/>
                </a:solidFill>
              </a:rPr>
              <a:t>The game has since gone on to become widely popular. </a:t>
            </a:r>
          </a:p>
          <a:p>
            <a:endParaRPr lang="en-US" dirty="0"/>
          </a:p>
        </p:txBody>
      </p:sp>
      <p:sp>
        <p:nvSpPr>
          <p:cNvPr id="4" name="Rectangle 3">
            <a:extLst>
              <a:ext uri="{FF2B5EF4-FFF2-40B4-BE49-F238E27FC236}">
                <a16:creationId xmlns:a16="http://schemas.microsoft.com/office/drawing/2014/main" id="{30765267-78BB-CFAB-CE0C-44C87C3AB851}"/>
              </a:ext>
              <a:ext uri="{C183D7F6-B498-43B3-948B-1728B52AA6E4}">
                <adec:decorative xmlns:adec="http://schemas.microsoft.com/office/drawing/2017/decorative" val="1"/>
              </a:ext>
            </a:extLst>
          </p:cNvPr>
          <p:cNvSpPr/>
          <p:nvPr/>
        </p:nvSpPr>
        <p:spPr>
          <a:xfrm>
            <a:off x="6703392" y="2715491"/>
            <a:ext cx="5019216" cy="3455272"/>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A36550-1A22-84F3-176C-9E428B2FE82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4576" y="2509173"/>
            <a:ext cx="5568032" cy="3526147"/>
          </a:xfrm>
          <a:prstGeom prst="rect">
            <a:avLst/>
          </a:prstGeom>
        </p:spPr>
      </p:pic>
    </p:spTree>
    <p:extLst>
      <p:ext uri="{BB962C8B-B14F-4D97-AF65-F5344CB8AC3E}">
        <p14:creationId xmlns:p14="http://schemas.microsoft.com/office/powerpoint/2010/main" val="747377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4C05-5179-60FC-8FE7-BE399F1C7991}"/>
              </a:ext>
            </a:extLst>
          </p:cNvPr>
          <p:cNvSpPr>
            <a:spLocks noGrp="1"/>
          </p:cNvSpPr>
          <p:nvPr>
            <p:ph type="title"/>
          </p:nvPr>
        </p:nvSpPr>
        <p:spPr/>
        <p:txBody>
          <a:bodyPr/>
          <a:lstStyle/>
          <a:p>
            <a:r>
              <a:rPr lang="en-US" dirty="0"/>
              <a:t>Debt Funding </a:t>
            </a:r>
            <a:br>
              <a:rPr lang="en-US" dirty="0"/>
            </a:br>
            <a:r>
              <a:rPr lang="en-US" sz="3200" dirty="0"/>
              <a:t>Credit &amp; Loans</a:t>
            </a:r>
            <a:endParaRPr lang="en-US" dirty="0"/>
          </a:p>
        </p:txBody>
      </p:sp>
      <p:sp>
        <p:nvSpPr>
          <p:cNvPr id="3" name="Text Placeholder 2">
            <a:extLst>
              <a:ext uri="{FF2B5EF4-FFF2-40B4-BE49-F238E27FC236}">
                <a16:creationId xmlns:a16="http://schemas.microsoft.com/office/drawing/2014/main" id="{24B5E764-0F6A-D868-D5F6-023F10DE83E8}"/>
              </a:ext>
            </a:extLst>
          </p:cNvPr>
          <p:cNvSpPr>
            <a:spLocks noGrp="1"/>
          </p:cNvSpPr>
          <p:nvPr>
            <p:ph type="body" sz="quarter" idx="12"/>
          </p:nvPr>
        </p:nvSpPr>
        <p:spPr>
          <a:xfrm>
            <a:off x="651750" y="2082272"/>
            <a:ext cx="11070858" cy="1346728"/>
          </a:xfrm>
        </p:spPr>
        <p:txBody>
          <a:bodyPr/>
          <a:lstStyle/>
          <a:p>
            <a:r>
              <a:rPr lang="en-US" b="1" dirty="0"/>
              <a:t>Bank loans </a:t>
            </a:r>
            <a:r>
              <a:rPr lang="en-US" dirty="0"/>
              <a:t>are the most commonly used source of funding for small and medium-sized businesses. </a:t>
            </a:r>
          </a:p>
          <a:p>
            <a:r>
              <a:rPr lang="en-US" dirty="0"/>
              <a:t>Using </a:t>
            </a:r>
            <a:r>
              <a:rPr lang="en-US" b="1" dirty="0"/>
              <a:t>credit cards </a:t>
            </a:r>
            <a:r>
              <a:rPr lang="en-US" dirty="0"/>
              <a:t>is also a form of debt funding. </a:t>
            </a:r>
          </a:p>
          <a:p>
            <a:endParaRPr lang="en-US" dirty="0"/>
          </a:p>
        </p:txBody>
      </p:sp>
      <p:sp>
        <p:nvSpPr>
          <p:cNvPr id="4" name="Rectangle 3">
            <a:extLst>
              <a:ext uri="{FF2B5EF4-FFF2-40B4-BE49-F238E27FC236}">
                <a16:creationId xmlns:a16="http://schemas.microsoft.com/office/drawing/2014/main" id="{4A94F0A8-8840-AA42-47CB-D62374EC61C2}"/>
              </a:ext>
            </a:extLst>
          </p:cNvPr>
          <p:cNvSpPr/>
          <p:nvPr/>
        </p:nvSpPr>
        <p:spPr>
          <a:xfrm>
            <a:off x="949819" y="3576780"/>
            <a:ext cx="4798828" cy="3003757"/>
          </a:xfrm>
          <a:custGeom>
            <a:avLst/>
            <a:gdLst>
              <a:gd name="csX0" fmla="*/ 0 w 4798828"/>
              <a:gd name="csY0" fmla="*/ 0 h 3003757"/>
              <a:gd name="csX1" fmla="*/ 637559 w 4798828"/>
              <a:gd name="csY1" fmla="*/ 0 h 3003757"/>
              <a:gd name="csX2" fmla="*/ 1323105 w 4798828"/>
              <a:gd name="csY2" fmla="*/ 0 h 3003757"/>
              <a:gd name="csX3" fmla="*/ 1864687 w 4798828"/>
              <a:gd name="csY3" fmla="*/ 0 h 3003757"/>
              <a:gd name="csX4" fmla="*/ 2454258 w 4798828"/>
              <a:gd name="csY4" fmla="*/ 0 h 3003757"/>
              <a:gd name="csX5" fmla="*/ 3139805 w 4798828"/>
              <a:gd name="csY5" fmla="*/ 0 h 3003757"/>
              <a:gd name="csX6" fmla="*/ 3681387 w 4798828"/>
              <a:gd name="csY6" fmla="*/ 0 h 3003757"/>
              <a:gd name="csX7" fmla="*/ 4798828 w 4798828"/>
              <a:gd name="csY7" fmla="*/ 0 h 3003757"/>
              <a:gd name="csX8" fmla="*/ 4798828 w 4798828"/>
              <a:gd name="csY8" fmla="*/ 510639 h 3003757"/>
              <a:gd name="csX9" fmla="*/ 4798828 w 4798828"/>
              <a:gd name="csY9" fmla="*/ 1021277 h 3003757"/>
              <a:gd name="csX10" fmla="*/ 4798828 w 4798828"/>
              <a:gd name="csY10" fmla="*/ 1622029 h 3003757"/>
              <a:gd name="csX11" fmla="*/ 4798828 w 4798828"/>
              <a:gd name="csY11" fmla="*/ 2252818 h 3003757"/>
              <a:gd name="csX12" fmla="*/ 4798828 w 4798828"/>
              <a:gd name="csY12" fmla="*/ 3003757 h 3003757"/>
              <a:gd name="csX13" fmla="*/ 4161269 w 4798828"/>
              <a:gd name="csY13" fmla="*/ 3003757 h 3003757"/>
              <a:gd name="csX14" fmla="*/ 3619687 w 4798828"/>
              <a:gd name="csY14" fmla="*/ 3003757 h 3003757"/>
              <a:gd name="csX15" fmla="*/ 3078105 w 4798828"/>
              <a:gd name="csY15" fmla="*/ 3003757 h 3003757"/>
              <a:gd name="csX16" fmla="*/ 2392559 w 4798828"/>
              <a:gd name="csY16" fmla="*/ 3003757 h 3003757"/>
              <a:gd name="csX17" fmla="*/ 1755000 w 4798828"/>
              <a:gd name="csY17" fmla="*/ 3003757 h 3003757"/>
              <a:gd name="csX18" fmla="*/ 1213418 w 4798828"/>
              <a:gd name="csY18" fmla="*/ 3003757 h 3003757"/>
              <a:gd name="csX19" fmla="*/ 0 w 4798828"/>
              <a:gd name="csY19" fmla="*/ 3003757 h 3003757"/>
              <a:gd name="csX20" fmla="*/ 0 w 4798828"/>
              <a:gd name="csY20" fmla="*/ 2372968 h 3003757"/>
              <a:gd name="csX21" fmla="*/ 0 w 4798828"/>
              <a:gd name="csY21" fmla="*/ 1742179 h 3003757"/>
              <a:gd name="csX22" fmla="*/ 0 w 4798828"/>
              <a:gd name="csY22" fmla="*/ 1141428 h 3003757"/>
              <a:gd name="csX23" fmla="*/ 0 w 4798828"/>
              <a:gd name="csY23" fmla="*/ 570714 h 3003757"/>
              <a:gd name="csX24" fmla="*/ 0 w 4798828"/>
              <a:gd name="csY24"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4798828" h="3003757" fill="none" extrusionOk="0">
                <a:moveTo>
                  <a:pt x="0" y="0"/>
                </a:moveTo>
                <a:cubicBezTo>
                  <a:pt x="242971" y="-8622"/>
                  <a:pt x="381290" y="-6601"/>
                  <a:pt x="637559" y="0"/>
                </a:cubicBezTo>
                <a:cubicBezTo>
                  <a:pt x="893828" y="6601"/>
                  <a:pt x="1106068" y="-21356"/>
                  <a:pt x="1323105" y="0"/>
                </a:cubicBezTo>
                <a:cubicBezTo>
                  <a:pt x="1540142" y="21356"/>
                  <a:pt x="1717352" y="15271"/>
                  <a:pt x="1864687" y="0"/>
                </a:cubicBezTo>
                <a:cubicBezTo>
                  <a:pt x="2012022" y="-15271"/>
                  <a:pt x="2166121" y="-24793"/>
                  <a:pt x="2454258" y="0"/>
                </a:cubicBezTo>
                <a:cubicBezTo>
                  <a:pt x="2742395" y="24793"/>
                  <a:pt x="2916013" y="671"/>
                  <a:pt x="3139805" y="0"/>
                </a:cubicBezTo>
                <a:cubicBezTo>
                  <a:pt x="3363597" y="-671"/>
                  <a:pt x="3457688" y="-25936"/>
                  <a:pt x="3681387" y="0"/>
                </a:cubicBezTo>
                <a:cubicBezTo>
                  <a:pt x="3905086" y="25936"/>
                  <a:pt x="4507597" y="-13560"/>
                  <a:pt x="4798828" y="0"/>
                </a:cubicBezTo>
                <a:cubicBezTo>
                  <a:pt x="4783408" y="154098"/>
                  <a:pt x="4796181" y="316201"/>
                  <a:pt x="4798828" y="510639"/>
                </a:cubicBezTo>
                <a:cubicBezTo>
                  <a:pt x="4801475" y="705077"/>
                  <a:pt x="4798016" y="869049"/>
                  <a:pt x="4798828" y="1021277"/>
                </a:cubicBezTo>
                <a:cubicBezTo>
                  <a:pt x="4799640" y="1173505"/>
                  <a:pt x="4821992" y="1350263"/>
                  <a:pt x="4798828" y="1622029"/>
                </a:cubicBezTo>
                <a:cubicBezTo>
                  <a:pt x="4775664" y="1893795"/>
                  <a:pt x="4775814" y="1986950"/>
                  <a:pt x="4798828" y="2252818"/>
                </a:cubicBezTo>
                <a:cubicBezTo>
                  <a:pt x="4821842" y="2518686"/>
                  <a:pt x="4814451" y="2635827"/>
                  <a:pt x="4798828" y="3003757"/>
                </a:cubicBezTo>
                <a:cubicBezTo>
                  <a:pt x="4647909" y="3005549"/>
                  <a:pt x="4303949" y="2983594"/>
                  <a:pt x="4161269" y="3003757"/>
                </a:cubicBezTo>
                <a:cubicBezTo>
                  <a:pt x="4018589" y="3023920"/>
                  <a:pt x="3832990" y="2977527"/>
                  <a:pt x="3619687" y="3003757"/>
                </a:cubicBezTo>
                <a:cubicBezTo>
                  <a:pt x="3406384" y="3029987"/>
                  <a:pt x="3330668" y="2991244"/>
                  <a:pt x="3078105" y="3003757"/>
                </a:cubicBezTo>
                <a:cubicBezTo>
                  <a:pt x="2825542" y="3016270"/>
                  <a:pt x="2577735" y="3017057"/>
                  <a:pt x="2392559" y="3003757"/>
                </a:cubicBezTo>
                <a:cubicBezTo>
                  <a:pt x="2207383" y="2990457"/>
                  <a:pt x="2057641" y="2994066"/>
                  <a:pt x="1755000" y="3003757"/>
                </a:cubicBezTo>
                <a:cubicBezTo>
                  <a:pt x="1452359" y="3013448"/>
                  <a:pt x="1413827" y="2978153"/>
                  <a:pt x="1213418" y="3003757"/>
                </a:cubicBezTo>
                <a:cubicBezTo>
                  <a:pt x="1013009" y="3029361"/>
                  <a:pt x="254531" y="3029160"/>
                  <a:pt x="0" y="3003757"/>
                </a:cubicBezTo>
                <a:cubicBezTo>
                  <a:pt x="29706" y="2843719"/>
                  <a:pt x="-29911" y="2641471"/>
                  <a:pt x="0" y="2372968"/>
                </a:cubicBezTo>
                <a:cubicBezTo>
                  <a:pt x="29911" y="2104465"/>
                  <a:pt x="25837" y="1982998"/>
                  <a:pt x="0" y="1742179"/>
                </a:cubicBezTo>
                <a:cubicBezTo>
                  <a:pt x="-25837" y="1501360"/>
                  <a:pt x="-15964" y="1437317"/>
                  <a:pt x="0" y="1141428"/>
                </a:cubicBezTo>
                <a:cubicBezTo>
                  <a:pt x="15964" y="845539"/>
                  <a:pt x="10591" y="748622"/>
                  <a:pt x="0" y="570714"/>
                </a:cubicBezTo>
                <a:cubicBezTo>
                  <a:pt x="-10591" y="392806"/>
                  <a:pt x="-1812" y="264498"/>
                  <a:pt x="0" y="0"/>
                </a:cubicBezTo>
                <a:close/>
              </a:path>
              <a:path w="4798828" h="3003757" stroke="0" extrusionOk="0">
                <a:moveTo>
                  <a:pt x="0" y="0"/>
                </a:moveTo>
                <a:cubicBezTo>
                  <a:pt x="247634" y="-13296"/>
                  <a:pt x="431287" y="22736"/>
                  <a:pt x="637559" y="0"/>
                </a:cubicBezTo>
                <a:cubicBezTo>
                  <a:pt x="843831" y="-22736"/>
                  <a:pt x="1017076" y="-21595"/>
                  <a:pt x="1323105" y="0"/>
                </a:cubicBezTo>
                <a:cubicBezTo>
                  <a:pt x="1629134" y="21595"/>
                  <a:pt x="1612573" y="-3658"/>
                  <a:pt x="1864687" y="0"/>
                </a:cubicBezTo>
                <a:cubicBezTo>
                  <a:pt x="2116801" y="3658"/>
                  <a:pt x="2161166" y="15474"/>
                  <a:pt x="2454258" y="0"/>
                </a:cubicBezTo>
                <a:cubicBezTo>
                  <a:pt x="2747350" y="-15474"/>
                  <a:pt x="3021816" y="-9822"/>
                  <a:pt x="3187793" y="0"/>
                </a:cubicBezTo>
                <a:cubicBezTo>
                  <a:pt x="3353770" y="9822"/>
                  <a:pt x="3754723" y="37263"/>
                  <a:pt x="3969316" y="0"/>
                </a:cubicBezTo>
                <a:cubicBezTo>
                  <a:pt x="4183909" y="-37263"/>
                  <a:pt x="4587941" y="-12674"/>
                  <a:pt x="4798828" y="0"/>
                </a:cubicBezTo>
                <a:cubicBezTo>
                  <a:pt x="4810281" y="225803"/>
                  <a:pt x="4794513" y="342467"/>
                  <a:pt x="4798828" y="570714"/>
                </a:cubicBezTo>
                <a:cubicBezTo>
                  <a:pt x="4803143" y="798961"/>
                  <a:pt x="4781882" y="859277"/>
                  <a:pt x="4798828" y="1081353"/>
                </a:cubicBezTo>
                <a:cubicBezTo>
                  <a:pt x="4815774" y="1303429"/>
                  <a:pt x="4791542" y="1346068"/>
                  <a:pt x="4798828" y="1591991"/>
                </a:cubicBezTo>
                <a:cubicBezTo>
                  <a:pt x="4806114" y="1837914"/>
                  <a:pt x="4780522" y="2041839"/>
                  <a:pt x="4798828" y="2252818"/>
                </a:cubicBezTo>
                <a:cubicBezTo>
                  <a:pt x="4817134" y="2463797"/>
                  <a:pt x="4809903" y="2674763"/>
                  <a:pt x="4798828" y="3003757"/>
                </a:cubicBezTo>
                <a:cubicBezTo>
                  <a:pt x="4625420" y="2994552"/>
                  <a:pt x="4446288" y="3020834"/>
                  <a:pt x="4257246" y="3003757"/>
                </a:cubicBezTo>
                <a:cubicBezTo>
                  <a:pt x="4068204" y="2986680"/>
                  <a:pt x="3752562" y="2999280"/>
                  <a:pt x="3619687" y="3003757"/>
                </a:cubicBezTo>
                <a:cubicBezTo>
                  <a:pt x="3486812" y="3008234"/>
                  <a:pt x="3329914" y="3001963"/>
                  <a:pt x="3078105" y="3003757"/>
                </a:cubicBezTo>
                <a:cubicBezTo>
                  <a:pt x="2826296" y="3005551"/>
                  <a:pt x="2668118" y="3006814"/>
                  <a:pt x="2296582" y="3003757"/>
                </a:cubicBezTo>
                <a:cubicBezTo>
                  <a:pt x="1925046" y="3000700"/>
                  <a:pt x="1796826" y="3021223"/>
                  <a:pt x="1659023" y="3003757"/>
                </a:cubicBezTo>
                <a:cubicBezTo>
                  <a:pt x="1521220" y="2986291"/>
                  <a:pt x="1245571" y="2991743"/>
                  <a:pt x="973477" y="3003757"/>
                </a:cubicBezTo>
                <a:cubicBezTo>
                  <a:pt x="701383" y="3015771"/>
                  <a:pt x="440800" y="3044900"/>
                  <a:pt x="0" y="3003757"/>
                </a:cubicBezTo>
                <a:cubicBezTo>
                  <a:pt x="22383" y="2854120"/>
                  <a:pt x="-14577" y="2584014"/>
                  <a:pt x="0" y="2433043"/>
                </a:cubicBezTo>
                <a:cubicBezTo>
                  <a:pt x="14577" y="2282072"/>
                  <a:pt x="-14188" y="2018738"/>
                  <a:pt x="0" y="1892367"/>
                </a:cubicBezTo>
                <a:cubicBezTo>
                  <a:pt x="14188" y="1765996"/>
                  <a:pt x="-8387" y="1493144"/>
                  <a:pt x="0" y="1291616"/>
                </a:cubicBezTo>
                <a:cubicBezTo>
                  <a:pt x="8387" y="1090088"/>
                  <a:pt x="-24584" y="904483"/>
                  <a:pt x="0" y="660827"/>
                </a:cubicBezTo>
                <a:cubicBezTo>
                  <a:pt x="24584" y="417171"/>
                  <a:pt x="21970" y="174929"/>
                  <a:pt x="0" y="0"/>
                </a:cubicBezTo>
                <a:close/>
              </a:path>
            </a:pathLst>
          </a:custGeom>
          <a:solidFill>
            <a:srgbClr val="459137"/>
          </a:solidFill>
          <a:ln w="38100" cap="flat" cmpd="sng" algn="ctr">
            <a:solidFill>
              <a:srgbClr val="28708B"/>
            </a:solidFill>
            <a:prstDash val="solid"/>
            <a:miter lim="800000"/>
            <a:extLst>
              <a:ext uri="{C807C97D-BFC1-408E-A445-0C87EB9F89A2}">
                <ask:lineSketchStyleProps xmlns:ask="http://schemas.microsoft.com/office/drawing/2018/sketchyshapes" sd="3756641474">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Pros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Quick access to funding</a:t>
            </a:r>
          </a:p>
          <a:p>
            <a:pPr marR="0" lvl="0" algn="ctr" defTabSz="914400" rtl="0" eaLnBrk="1" fontAlgn="auto" latinLnBrk="0" hangingPunct="1">
              <a:lnSpc>
                <a:spcPct val="100000"/>
              </a:lnSpc>
              <a:spcBef>
                <a:spcPts val="0"/>
              </a:spcBef>
              <a:spcAft>
                <a:spcPts val="0"/>
              </a:spcAft>
              <a:buClrTx/>
              <a:buSzTx/>
              <a:tabLst/>
              <a:defRPr/>
            </a:pPr>
            <a:endParaRPr lang="en-US" sz="2400" kern="0" dirty="0">
              <a:solidFill>
                <a:prstClr val="white"/>
              </a:solidFill>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Personal investment may increase motivation to succeed</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sp>
        <p:nvSpPr>
          <p:cNvPr id="5" name="Rectangle 4">
            <a:extLst>
              <a:ext uri="{FF2B5EF4-FFF2-40B4-BE49-F238E27FC236}">
                <a16:creationId xmlns:a16="http://schemas.microsoft.com/office/drawing/2014/main" id="{07E78EA8-A6E2-99C6-A87C-7BD02D00D6C0}"/>
              </a:ext>
            </a:extLst>
          </p:cNvPr>
          <p:cNvSpPr/>
          <p:nvPr/>
        </p:nvSpPr>
        <p:spPr>
          <a:xfrm>
            <a:off x="6302082" y="3576780"/>
            <a:ext cx="4940099" cy="3003757"/>
          </a:xfrm>
          <a:custGeom>
            <a:avLst/>
            <a:gdLst>
              <a:gd name="csX0" fmla="*/ 0 w 4940099"/>
              <a:gd name="csY0" fmla="*/ 0 h 3003757"/>
              <a:gd name="csX1" fmla="*/ 716314 w 4940099"/>
              <a:gd name="csY1" fmla="*/ 0 h 3003757"/>
              <a:gd name="csX2" fmla="*/ 1432629 w 4940099"/>
              <a:gd name="csY2" fmla="*/ 0 h 3003757"/>
              <a:gd name="csX3" fmla="*/ 2099542 w 4940099"/>
              <a:gd name="csY3" fmla="*/ 0 h 3003757"/>
              <a:gd name="csX4" fmla="*/ 2667653 w 4940099"/>
              <a:gd name="csY4" fmla="*/ 0 h 3003757"/>
              <a:gd name="csX5" fmla="*/ 3383968 w 4940099"/>
              <a:gd name="csY5" fmla="*/ 0 h 3003757"/>
              <a:gd name="csX6" fmla="*/ 3952079 w 4940099"/>
              <a:gd name="csY6" fmla="*/ 0 h 3003757"/>
              <a:gd name="csX7" fmla="*/ 4940099 w 4940099"/>
              <a:gd name="csY7" fmla="*/ 0 h 3003757"/>
              <a:gd name="csX8" fmla="*/ 4940099 w 4940099"/>
              <a:gd name="csY8" fmla="*/ 540676 h 3003757"/>
              <a:gd name="csX9" fmla="*/ 4940099 w 4940099"/>
              <a:gd name="csY9" fmla="*/ 1141428 h 3003757"/>
              <a:gd name="csX10" fmla="*/ 4940099 w 4940099"/>
              <a:gd name="csY10" fmla="*/ 1712141 h 3003757"/>
              <a:gd name="csX11" fmla="*/ 4940099 w 4940099"/>
              <a:gd name="csY11" fmla="*/ 2372968 h 3003757"/>
              <a:gd name="csX12" fmla="*/ 4940099 w 4940099"/>
              <a:gd name="csY12" fmla="*/ 3003757 h 3003757"/>
              <a:gd name="csX13" fmla="*/ 4470790 w 4940099"/>
              <a:gd name="csY13" fmla="*/ 3003757 h 3003757"/>
              <a:gd name="csX14" fmla="*/ 3902678 w 4940099"/>
              <a:gd name="csY14" fmla="*/ 3003757 h 3003757"/>
              <a:gd name="csX15" fmla="*/ 3285166 w 4940099"/>
              <a:gd name="csY15" fmla="*/ 3003757 h 3003757"/>
              <a:gd name="csX16" fmla="*/ 2667653 w 4940099"/>
              <a:gd name="csY16" fmla="*/ 3003757 h 3003757"/>
              <a:gd name="csX17" fmla="*/ 2198344 w 4940099"/>
              <a:gd name="csY17" fmla="*/ 3003757 h 3003757"/>
              <a:gd name="csX18" fmla="*/ 1482030 w 4940099"/>
              <a:gd name="csY18" fmla="*/ 3003757 h 3003757"/>
              <a:gd name="csX19" fmla="*/ 864517 w 4940099"/>
              <a:gd name="csY19" fmla="*/ 3003757 h 3003757"/>
              <a:gd name="csX20" fmla="*/ 0 w 4940099"/>
              <a:gd name="csY20" fmla="*/ 3003757 h 3003757"/>
              <a:gd name="csX21" fmla="*/ 0 w 4940099"/>
              <a:gd name="csY21" fmla="*/ 2493118 h 3003757"/>
              <a:gd name="csX22" fmla="*/ 0 w 4940099"/>
              <a:gd name="csY22" fmla="*/ 1892367 h 3003757"/>
              <a:gd name="csX23" fmla="*/ 0 w 4940099"/>
              <a:gd name="csY23" fmla="*/ 1351691 h 3003757"/>
              <a:gd name="csX24" fmla="*/ 0 w 4940099"/>
              <a:gd name="csY24" fmla="*/ 841052 h 3003757"/>
              <a:gd name="csX25" fmla="*/ 0 w 4940099"/>
              <a:gd name="csY25"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4940099" h="3003757" fill="none" extrusionOk="0">
                <a:moveTo>
                  <a:pt x="0" y="0"/>
                </a:moveTo>
                <a:cubicBezTo>
                  <a:pt x="353159" y="-945"/>
                  <a:pt x="442969" y="-3077"/>
                  <a:pt x="716314" y="0"/>
                </a:cubicBezTo>
                <a:cubicBezTo>
                  <a:pt x="989659" y="3077"/>
                  <a:pt x="1107797" y="21960"/>
                  <a:pt x="1432629" y="0"/>
                </a:cubicBezTo>
                <a:cubicBezTo>
                  <a:pt x="1757461" y="-21960"/>
                  <a:pt x="1931589" y="18986"/>
                  <a:pt x="2099542" y="0"/>
                </a:cubicBezTo>
                <a:cubicBezTo>
                  <a:pt x="2267495" y="-18986"/>
                  <a:pt x="2384122" y="23859"/>
                  <a:pt x="2667653" y="0"/>
                </a:cubicBezTo>
                <a:cubicBezTo>
                  <a:pt x="2951184" y="-23859"/>
                  <a:pt x="3076167" y="-15313"/>
                  <a:pt x="3383968" y="0"/>
                </a:cubicBezTo>
                <a:cubicBezTo>
                  <a:pt x="3691770" y="15313"/>
                  <a:pt x="3718442" y="-9502"/>
                  <a:pt x="3952079" y="0"/>
                </a:cubicBezTo>
                <a:cubicBezTo>
                  <a:pt x="4185716" y="9502"/>
                  <a:pt x="4497879" y="20066"/>
                  <a:pt x="4940099" y="0"/>
                </a:cubicBezTo>
                <a:cubicBezTo>
                  <a:pt x="4926823" y="241422"/>
                  <a:pt x="4950800" y="330333"/>
                  <a:pt x="4940099" y="540676"/>
                </a:cubicBezTo>
                <a:cubicBezTo>
                  <a:pt x="4929398" y="751019"/>
                  <a:pt x="4937705" y="963282"/>
                  <a:pt x="4940099" y="1141428"/>
                </a:cubicBezTo>
                <a:cubicBezTo>
                  <a:pt x="4942493" y="1319574"/>
                  <a:pt x="4930108" y="1473130"/>
                  <a:pt x="4940099" y="1712141"/>
                </a:cubicBezTo>
                <a:cubicBezTo>
                  <a:pt x="4950090" y="1951152"/>
                  <a:pt x="4912722" y="2189075"/>
                  <a:pt x="4940099" y="2372968"/>
                </a:cubicBezTo>
                <a:cubicBezTo>
                  <a:pt x="4967476" y="2556861"/>
                  <a:pt x="4952288" y="2868922"/>
                  <a:pt x="4940099" y="3003757"/>
                </a:cubicBezTo>
                <a:cubicBezTo>
                  <a:pt x="4758052" y="2985690"/>
                  <a:pt x="4651281" y="3000555"/>
                  <a:pt x="4470790" y="3003757"/>
                </a:cubicBezTo>
                <a:cubicBezTo>
                  <a:pt x="4290299" y="3006959"/>
                  <a:pt x="4071430" y="3007929"/>
                  <a:pt x="3902678" y="3003757"/>
                </a:cubicBezTo>
                <a:cubicBezTo>
                  <a:pt x="3733926" y="2999585"/>
                  <a:pt x="3471668" y="2994694"/>
                  <a:pt x="3285166" y="3003757"/>
                </a:cubicBezTo>
                <a:cubicBezTo>
                  <a:pt x="3098664" y="3012820"/>
                  <a:pt x="2875150" y="3032492"/>
                  <a:pt x="2667653" y="3003757"/>
                </a:cubicBezTo>
                <a:cubicBezTo>
                  <a:pt x="2460156" y="2975022"/>
                  <a:pt x="2398539" y="3002064"/>
                  <a:pt x="2198344" y="3003757"/>
                </a:cubicBezTo>
                <a:cubicBezTo>
                  <a:pt x="1998149" y="3005450"/>
                  <a:pt x="1815898" y="2975918"/>
                  <a:pt x="1482030" y="3003757"/>
                </a:cubicBezTo>
                <a:cubicBezTo>
                  <a:pt x="1148162" y="3031596"/>
                  <a:pt x="1172310" y="3033106"/>
                  <a:pt x="864517" y="3003757"/>
                </a:cubicBezTo>
                <a:cubicBezTo>
                  <a:pt x="556724" y="2974408"/>
                  <a:pt x="232930" y="3013435"/>
                  <a:pt x="0" y="3003757"/>
                </a:cubicBezTo>
                <a:cubicBezTo>
                  <a:pt x="-9338" y="2882735"/>
                  <a:pt x="15788" y="2613596"/>
                  <a:pt x="0" y="2493118"/>
                </a:cubicBezTo>
                <a:cubicBezTo>
                  <a:pt x="-15788" y="2372640"/>
                  <a:pt x="-8328" y="2024510"/>
                  <a:pt x="0" y="1892367"/>
                </a:cubicBezTo>
                <a:cubicBezTo>
                  <a:pt x="8328" y="1760224"/>
                  <a:pt x="-8670" y="1513588"/>
                  <a:pt x="0" y="1351691"/>
                </a:cubicBezTo>
                <a:cubicBezTo>
                  <a:pt x="8670" y="1189794"/>
                  <a:pt x="-18694" y="1078705"/>
                  <a:pt x="0" y="841052"/>
                </a:cubicBezTo>
                <a:cubicBezTo>
                  <a:pt x="18694" y="603399"/>
                  <a:pt x="-36196" y="378781"/>
                  <a:pt x="0" y="0"/>
                </a:cubicBezTo>
                <a:close/>
              </a:path>
              <a:path w="4940099" h="3003757" stroke="0" extrusionOk="0">
                <a:moveTo>
                  <a:pt x="0" y="0"/>
                </a:moveTo>
                <a:cubicBezTo>
                  <a:pt x="237961" y="13427"/>
                  <a:pt x="262123" y="-4598"/>
                  <a:pt x="518710" y="0"/>
                </a:cubicBezTo>
                <a:cubicBezTo>
                  <a:pt x="775297" y="4598"/>
                  <a:pt x="928696" y="13813"/>
                  <a:pt x="1037421" y="0"/>
                </a:cubicBezTo>
                <a:cubicBezTo>
                  <a:pt x="1146146" y="-13813"/>
                  <a:pt x="1342778" y="-25785"/>
                  <a:pt x="1605532" y="0"/>
                </a:cubicBezTo>
                <a:cubicBezTo>
                  <a:pt x="1868286" y="25785"/>
                  <a:pt x="1921346" y="2714"/>
                  <a:pt x="2173644" y="0"/>
                </a:cubicBezTo>
                <a:cubicBezTo>
                  <a:pt x="2425942" y="-2714"/>
                  <a:pt x="2503552" y="-15507"/>
                  <a:pt x="2642953" y="0"/>
                </a:cubicBezTo>
                <a:cubicBezTo>
                  <a:pt x="2782354" y="15507"/>
                  <a:pt x="2957579" y="5581"/>
                  <a:pt x="3161663" y="0"/>
                </a:cubicBezTo>
                <a:cubicBezTo>
                  <a:pt x="3365747" y="-5581"/>
                  <a:pt x="3454739" y="19973"/>
                  <a:pt x="3630973" y="0"/>
                </a:cubicBezTo>
                <a:cubicBezTo>
                  <a:pt x="3807207" y="-19973"/>
                  <a:pt x="4064275" y="4538"/>
                  <a:pt x="4248485" y="0"/>
                </a:cubicBezTo>
                <a:cubicBezTo>
                  <a:pt x="4432695" y="-4538"/>
                  <a:pt x="4727354" y="25575"/>
                  <a:pt x="4940099" y="0"/>
                </a:cubicBezTo>
                <a:cubicBezTo>
                  <a:pt x="4949859" y="137522"/>
                  <a:pt x="4957045" y="265792"/>
                  <a:pt x="4940099" y="510639"/>
                </a:cubicBezTo>
                <a:cubicBezTo>
                  <a:pt x="4923153" y="755486"/>
                  <a:pt x="4959121" y="888592"/>
                  <a:pt x="4940099" y="1111390"/>
                </a:cubicBezTo>
                <a:cubicBezTo>
                  <a:pt x="4921077" y="1334188"/>
                  <a:pt x="4933072" y="1495732"/>
                  <a:pt x="4940099" y="1652066"/>
                </a:cubicBezTo>
                <a:cubicBezTo>
                  <a:pt x="4947126" y="1808400"/>
                  <a:pt x="4933089" y="2072544"/>
                  <a:pt x="4940099" y="2282855"/>
                </a:cubicBezTo>
                <a:cubicBezTo>
                  <a:pt x="4947109" y="2493166"/>
                  <a:pt x="4967181" y="2699097"/>
                  <a:pt x="4940099" y="3003757"/>
                </a:cubicBezTo>
                <a:cubicBezTo>
                  <a:pt x="4722870" y="2980271"/>
                  <a:pt x="4530241" y="3028695"/>
                  <a:pt x="4371988" y="3003757"/>
                </a:cubicBezTo>
                <a:cubicBezTo>
                  <a:pt x="4213735" y="2978819"/>
                  <a:pt x="3865987" y="2973990"/>
                  <a:pt x="3705074" y="3003757"/>
                </a:cubicBezTo>
                <a:cubicBezTo>
                  <a:pt x="3544161" y="3033524"/>
                  <a:pt x="3267827" y="3027675"/>
                  <a:pt x="3087562" y="3003757"/>
                </a:cubicBezTo>
                <a:cubicBezTo>
                  <a:pt x="2907297" y="2979839"/>
                  <a:pt x="2531559" y="3034426"/>
                  <a:pt x="2371248" y="3003757"/>
                </a:cubicBezTo>
                <a:cubicBezTo>
                  <a:pt x="2210937" y="2973088"/>
                  <a:pt x="1973683" y="2979698"/>
                  <a:pt x="1852537" y="3003757"/>
                </a:cubicBezTo>
                <a:cubicBezTo>
                  <a:pt x="1731391" y="3027816"/>
                  <a:pt x="1501700" y="2999810"/>
                  <a:pt x="1284426" y="3003757"/>
                </a:cubicBezTo>
                <a:cubicBezTo>
                  <a:pt x="1067152" y="3007704"/>
                  <a:pt x="907804" y="2999333"/>
                  <a:pt x="765715" y="3003757"/>
                </a:cubicBezTo>
                <a:cubicBezTo>
                  <a:pt x="623626" y="3008181"/>
                  <a:pt x="193273" y="3034238"/>
                  <a:pt x="0" y="3003757"/>
                </a:cubicBezTo>
                <a:cubicBezTo>
                  <a:pt x="-14055" y="2842514"/>
                  <a:pt x="-25060" y="2621028"/>
                  <a:pt x="0" y="2433043"/>
                </a:cubicBezTo>
                <a:cubicBezTo>
                  <a:pt x="25060" y="2245058"/>
                  <a:pt x="16977" y="2078555"/>
                  <a:pt x="0" y="1922404"/>
                </a:cubicBezTo>
                <a:cubicBezTo>
                  <a:pt x="-16977" y="1766253"/>
                  <a:pt x="25025" y="1486695"/>
                  <a:pt x="0" y="1291616"/>
                </a:cubicBezTo>
                <a:cubicBezTo>
                  <a:pt x="-25025" y="1096537"/>
                  <a:pt x="20930" y="922689"/>
                  <a:pt x="0" y="690864"/>
                </a:cubicBezTo>
                <a:cubicBezTo>
                  <a:pt x="-20930" y="459039"/>
                  <a:pt x="-11080" y="262091"/>
                  <a:pt x="0" y="0"/>
                </a:cubicBezTo>
                <a:close/>
              </a:path>
            </a:pathLst>
          </a:custGeom>
          <a:solidFill>
            <a:srgbClr val="008B9C"/>
          </a:solidFill>
          <a:ln w="38100" cap="flat" cmpd="sng" algn="ctr">
            <a:solidFill>
              <a:srgbClr val="28708B"/>
            </a:solidFill>
            <a:prstDash val="solid"/>
            <a:miter lim="800000"/>
            <a:extLst>
              <a:ext uri="{C807C97D-BFC1-408E-A445-0C87EB9F89A2}">
                <ask:lineSketchStyleProps xmlns:ask="http://schemas.microsoft.com/office/drawing/2018/sketchyshapes" sd="3962198127">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Cons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prstClr val="white"/>
                </a:solidFill>
                <a:effectLst/>
                <a:uLnTx/>
                <a:uFillTx/>
                <a:latin typeface="Bierstadt" panose="020B0004020202020204" pitchFamily="34" charset="0"/>
              </a:rPr>
              <a:t>Potentially higher interest char</a:t>
            </a:r>
            <a:r>
              <a:rPr lang="en-US" sz="2400" kern="0" dirty="0" err="1">
                <a:solidFill>
                  <a:prstClr val="white"/>
                </a:solidFill>
                <a:latin typeface="Bierstadt" panose="020B0004020202020204" pitchFamily="34" charset="0"/>
              </a:rPr>
              <a:t>ges</a:t>
            </a:r>
            <a:r>
              <a:rPr lang="en-US" sz="2400" kern="0" dirty="0">
                <a:solidFill>
                  <a:prstClr val="white"/>
                </a:solidFill>
                <a:latin typeface="Bierstadt" panose="020B0004020202020204" pitchFamily="34" charset="0"/>
              </a:rPr>
              <a:t> and fees</a:t>
            </a: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prstClr val="white"/>
                </a:solidFill>
                <a:effectLst/>
                <a:uLnTx/>
                <a:uFillTx/>
                <a:latin typeface="Bierstadt" panose="020B0004020202020204" pitchFamily="34" charset="0"/>
              </a:rPr>
              <a:t>May impact credit rating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pic>
        <p:nvPicPr>
          <p:cNvPr id="6" name="Picture 5">
            <a:extLst>
              <a:ext uri="{FF2B5EF4-FFF2-40B4-BE49-F238E27FC236}">
                <a16:creationId xmlns:a16="http://schemas.microsoft.com/office/drawing/2014/main" id="{3D47D613-5EEB-3F11-97F0-F588E131A755}"/>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275" y="3296099"/>
            <a:ext cx="1222681" cy="1222681"/>
          </a:xfrm>
          <a:prstGeom prst="rect">
            <a:avLst/>
          </a:prstGeom>
        </p:spPr>
      </p:pic>
      <p:pic>
        <p:nvPicPr>
          <p:cNvPr id="7" name="Picture 6">
            <a:extLst>
              <a:ext uri="{FF2B5EF4-FFF2-40B4-BE49-F238E27FC236}">
                <a16:creationId xmlns:a16="http://schemas.microsoft.com/office/drawing/2014/main" id="{D3FDDFD6-9BDB-9382-DE15-B5A4820C10A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3325649"/>
            <a:ext cx="1222681" cy="1222681"/>
          </a:xfrm>
          <a:prstGeom prst="rect">
            <a:avLst/>
          </a:prstGeom>
        </p:spPr>
      </p:pic>
      <p:pic>
        <p:nvPicPr>
          <p:cNvPr id="8" name="Picture 7">
            <a:extLst>
              <a:ext uri="{FF2B5EF4-FFF2-40B4-BE49-F238E27FC236}">
                <a16:creationId xmlns:a16="http://schemas.microsoft.com/office/drawing/2014/main" id="{0DB8DE86-7350-7AA1-DBC0-7AEF025BF7B1}"/>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88260" y="1712973"/>
            <a:ext cx="1714503" cy="1716027"/>
          </a:xfrm>
          <a:prstGeom prst="rect">
            <a:avLst/>
          </a:prstGeom>
        </p:spPr>
      </p:pic>
    </p:spTree>
    <p:extLst>
      <p:ext uri="{BB962C8B-B14F-4D97-AF65-F5344CB8AC3E}">
        <p14:creationId xmlns:p14="http://schemas.microsoft.com/office/powerpoint/2010/main" val="2118397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C360CC09-B36C-62C5-41BE-0ABCC310BCB9}"/>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172B0-FB4D-7484-27E0-69C6364053BE}"/>
              </a:ext>
            </a:extLst>
          </p:cNvPr>
          <p:cNvSpPr>
            <a:spLocks noGrp="1"/>
          </p:cNvSpPr>
          <p:nvPr>
            <p:ph type="title"/>
          </p:nvPr>
        </p:nvSpPr>
        <p:spPr/>
        <p:txBody>
          <a:bodyPr/>
          <a:lstStyle/>
          <a:p>
            <a:r>
              <a:rPr lang="en-US" dirty="0"/>
              <a:t>Debt Funding </a:t>
            </a:r>
            <a:br>
              <a:rPr lang="en-US" dirty="0"/>
            </a:br>
            <a:r>
              <a:rPr lang="en-US" sz="3200" dirty="0"/>
              <a:t>Credit &amp; Loans</a:t>
            </a:r>
            <a:endParaRPr lang="en-US" dirty="0"/>
          </a:p>
        </p:txBody>
      </p:sp>
      <p:sp>
        <p:nvSpPr>
          <p:cNvPr id="3" name="Text Placeholder 2">
            <a:extLst>
              <a:ext uri="{FF2B5EF4-FFF2-40B4-BE49-F238E27FC236}">
                <a16:creationId xmlns:a16="http://schemas.microsoft.com/office/drawing/2014/main" id="{4F883A62-165D-A373-E1AC-A4B2CEC95AC2}"/>
              </a:ext>
            </a:extLst>
          </p:cNvPr>
          <p:cNvSpPr>
            <a:spLocks noGrp="1"/>
          </p:cNvSpPr>
          <p:nvPr>
            <p:ph type="body" sz="quarter" idx="12"/>
          </p:nvPr>
        </p:nvSpPr>
        <p:spPr>
          <a:xfrm>
            <a:off x="651750" y="2137177"/>
            <a:ext cx="6229341" cy="4033586"/>
          </a:xfrm>
        </p:spPr>
        <p:txBody>
          <a:bodyPr/>
          <a:lstStyle/>
          <a:p>
            <a:pPr>
              <a:defRPr/>
            </a:pPr>
            <a:r>
              <a:rPr lang="en-US" dirty="0">
                <a:solidFill>
                  <a:srgbClr val="0E2841"/>
                </a:solidFill>
              </a:rPr>
              <a:t>Bruce Poon Tip, </a:t>
            </a:r>
            <a:r>
              <a:rPr lang="en-US" b="1" i="1" dirty="0"/>
              <a:t>JA Alumnus </a:t>
            </a:r>
            <a:r>
              <a:rPr lang="en-US" dirty="0">
                <a:solidFill>
                  <a:srgbClr val="0E2841"/>
                </a:solidFill>
              </a:rPr>
              <a:t>and founder of </a:t>
            </a:r>
            <a:r>
              <a:rPr lang="en-US" b="1" dirty="0">
                <a:solidFill>
                  <a:srgbClr val="0E2841"/>
                </a:solidFill>
              </a:rPr>
              <a:t>G Adventures</a:t>
            </a:r>
            <a:r>
              <a:rPr lang="en-US" dirty="0">
                <a:solidFill>
                  <a:srgbClr val="0E2841"/>
                </a:solidFill>
              </a:rPr>
              <a:t>, is a prominent figure in the global adventure travel company. </a:t>
            </a:r>
          </a:p>
          <a:p>
            <a:pPr>
              <a:defRPr/>
            </a:pPr>
            <a:endParaRPr lang="en-US" dirty="0">
              <a:solidFill>
                <a:srgbClr val="0E2841"/>
              </a:solidFill>
            </a:endParaRPr>
          </a:p>
          <a:p>
            <a:pPr>
              <a:defRPr/>
            </a:pPr>
            <a:r>
              <a:rPr lang="en-US" dirty="0">
                <a:solidFill>
                  <a:srgbClr val="0E2841"/>
                </a:solidFill>
              </a:rPr>
              <a:t>To get started, he used his personal credit cards to finance the company in 1990. With no external funding and limited resources, he went into debt to launch the business. </a:t>
            </a:r>
          </a:p>
          <a:p>
            <a:pPr>
              <a:defRPr/>
            </a:pPr>
            <a:endParaRPr lang="en-US" dirty="0">
              <a:solidFill>
                <a:srgbClr val="0E2841"/>
              </a:solidFill>
            </a:endParaRPr>
          </a:p>
          <a:p>
            <a:pPr>
              <a:defRPr/>
            </a:pPr>
            <a:r>
              <a:rPr lang="en-US" dirty="0">
                <a:solidFill>
                  <a:srgbClr val="0E2841"/>
                </a:solidFill>
              </a:rPr>
              <a:t>G Adventures is one of the largest adventure travel companies in the world, operating in over 100 countries.</a:t>
            </a:r>
          </a:p>
          <a:p>
            <a:endParaRPr lang="en-US" dirty="0"/>
          </a:p>
        </p:txBody>
      </p:sp>
      <p:sp>
        <p:nvSpPr>
          <p:cNvPr id="4" name="Rectangle 3">
            <a:extLst>
              <a:ext uri="{FF2B5EF4-FFF2-40B4-BE49-F238E27FC236}">
                <a16:creationId xmlns:a16="http://schemas.microsoft.com/office/drawing/2014/main" id="{AFE1D789-5818-0EAE-076D-6AB80CD88721}"/>
              </a:ext>
              <a:ext uri="{C183D7F6-B498-43B3-948B-1728B52AA6E4}">
                <adec:decorative xmlns:adec="http://schemas.microsoft.com/office/drawing/2017/decorative" val="1"/>
              </a:ext>
            </a:extLst>
          </p:cNvPr>
          <p:cNvSpPr/>
          <p:nvPr/>
        </p:nvSpPr>
        <p:spPr>
          <a:xfrm>
            <a:off x="7204364" y="2137177"/>
            <a:ext cx="4682836" cy="4217441"/>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hlinkClick r:id="rId4"/>
            <a:extLst>
              <a:ext uri="{FF2B5EF4-FFF2-40B4-BE49-F238E27FC236}">
                <a16:creationId xmlns:a16="http://schemas.microsoft.com/office/drawing/2014/main" id="{BF982EE6-8899-A2A7-C79A-1377DFD07F0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370615" y="2623034"/>
            <a:ext cx="4272971" cy="972783"/>
          </a:xfrm>
          <a:prstGeom prst="rect">
            <a:avLst/>
          </a:prstGeom>
        </p:spPr>
      </p:pic>
      <p:pic>
        <p:nvPicPr>
          <p:cNvPr id="6" name="Online Media 2" title="JA Worldwide | 100 Lives | Bruce Poon Tip | G Adventures">
            <a:hlinkClick r:id="" action="ppaction://media"/>
            <a:extLst>
              <a:ext uri="{FF2B5EF4-FFF2-40B4-BE49-F238E27FC236}">
                <a16:creationId xmlns:a16="http://schemas.microsoft.com/office/drawing/2014/main" id="{91154D07-8538-1ECC-E8D4-29ED76CB4D05}"/>
              </a:ext>
            </a:extLst>
          </p:cNvPr>
          <p:cNvPicPr>
            <a:picLocks noRot="1" noChangeAspect="1"/>
          </p:cNvPicPr>
          <p:nvPr>
            <a:videoFile r:link="rId1"/>
          </p:nvPr>
        </p:nvPicPr>
        <p:blipFill>
          <a:blip r:embed="rId6"/>
          <a:stretch>
            <a:fillRect/>
          </a:stretch>
        </p:blipFill>
        <p:spPr>
          <a:xfrm>
            <a:off x="7582900" y="3748574"/>
            <a:ext cx="4074542" cy="2302116"/>
          </a:xfrm>
          <a:prstGeom prst="rect">
            <a:avLst/>
          </a:prstGeom>
        </p:spPr>
      </p:pic>
    </p:spTree>
    <p:extLst>
      <p:ext uri="{BB962C8B-B14F-4D97-AF65-F5344CB8AC3E}">
        <p14:creationId xmlns:p14="http://schemas.microsoft.com/office/powerpoint/2010/main" val="221492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4E8D-22D9-DC3F-CBD2-045BA8353732}"/>
              </a:ext>
            </a:extLst>
          </p:cNvPr>
          <p:cNvSpPr>
            <a:spLocks noGrp="1"/>
          </p:cNvSpPr>
          <p:nvPr>
            <p:ph type="title"/>
          </p:nvPr>
        </p:nvSpPr>
        <p:spPr/>
        <p:txBody>
          <a:bodyPr/>
          <a:lstStyle/>
          <a:p>
            <a:r>
              <a:rPr lang="en-US" dirty="0"/>
              <a:t>Investors </a:t>
            </a:r>
            <a:br>
              <a:rPr lang="en-US" dirty="0"/>
            </a:br>
            <a:r>
              <a:rPr lang="en-US" sz="3200" dirty="0"/>
              <a:t>Angel &amp; Venture Capitalists</a:t>
            </a:r>
            <a:endParaRPr lang="en-US" dirty="0"/>
          </a:p>
        </p:txBody>
      </p:sp>
      <p:sp>
        <p:nvSpPr>
          <p:cNvPr id="3" name="Text Placeholder 2">
            <a:extLst>
              <a:ext uri="{FF2B5EF4-FFF2-40B4-BE49-F238E27FC236}">
                <a16:creationId xmlns:a16="http://schemas.microsoft.com/office/drawing/2014/main" id="{F2E7635E-68F0-6FF6-149B-BBAB84E627DA}"/>
              </a:ext>
            </a:extLst>
          </p:cNvPr>
          <p:cNvSpPr>
            <a:spLocks noGrp="1"/>
          </p:cNvSpPr>
          <p:nvPr>
            <p:ph type="body" sz="quarter" idx="12"/>
          </p:nvPr>
        </p:nvSpPr>
        <p:spPr>
          <a:xfrm>
            <a:off x="651750" y="2135039"/>
            <a:ext cx="11070858" cy="1282073"/>
          </a:xfrm>
        </p:spPr>
        <p:txBody>
          <a:bodyPr/>
          <a:lstStyle/>
          <a:p>
            <a:r>
              <a:rPr lang="en-US" b="1" dirty="0">
                <a:solidFill>
                  <a:srgbClr val="0E2841"/>
                </a:solidFill>
              </a:rPr>
              <a:t>Venture Capitalists </a:t>
            </a:r>
            <a:r>
              <a:rPr lang="en-US" dirty="0">
                <a:solidFill>
                  <a:srgbClr val="0E2841"/>
                </a:solidFill>
              </a:rPr>
              <a:t>take an equity in the business to help it carry out. </a:t>
            </a:r>
          </a:p>
          <a:p>
            <a:r>
              <a:rPr lang="en-US" b="1" dirty="0">
                <a:solidFill>
                  <a:srgbClr val="0E2841"/>
                </a:solidFill>
              </a:rPr>
              <a:t>Angels</a:t>
            </a:r>
            <a:r>
              <a:rPr lang="en-US" dirty="0">
                <a:solidFill>
                  <a:srgbClr val="0E2841"/>
                </a:solidFill>
              </a:rPr>
              <a:t> are generally wealthy individuals or retired company executives who invest directly in small firms owned by others.</a:t>
            </a:r>
            <a:endParaRPr lang="en-US" b="1" dirty="0">
              <a:solidFill>
                <a:srgbClr val="0E2841"/>
              </a:solidFill>
            </a:endParaRPr>
          </a:p>
          <a:p>
            <a:endParaRPr lang="en-US" dirty="0"/>
          </a:p>
        </p:txBody>
      </p:sp>
      <p:sp>
        <p:nvSpPr>
          <p:cNvPr id="4" name="Rectangle 3">
            <a:extLst>
              <a:ext uri="{FF2B5EF4-FFF2-40B4-BE49-F238E27FC236}">
                <a16:creationId xmlns:a16="http://schemas.microsoft.com/office/drawing/2014/main" id="{0F413DC8-6292-BA6F-C429-55D4534CA392}"/>
              </a:ext>
            </a:extLst>
          </p:cNvPr>
          <p:cNvSpPr/>
          <p:nvPr/>
        </p:nvSpPr>
        <p:spPr>
          <a:xfrm>
            <a:off x="949819" y="3558310"/>
            <a:ext cx="4798828" cy="3003757"/>
          </a:xfrm>
          <a:custGeom>
            <a:avLst/>
            <a:gdLst>
              <a:gd name="csX0" fmla="*/ 0 w 4798828"/>
              <a:gd name="csY0" fmla="*/ 0 h 3003757"/>
              <a:gd name="csX1" fmla="*/ 781523 w 4798828"/>
              <a:gd name="csY1" fmla="*/ 0 h 3003757"/>
              <a:gd name="csX2" fmla="*/ 1467070 w 4798828"/>
              <a:gd name="csY2" fmla="*/ 0 h 3003757"/>
              <a:gd name="csX3" fmla="*/ 2248594 w 4798828"/>
              <a:gd name="csY3" fmla="*/ 0 h 3003757"/>
              <a:gd name="csX4" fmla="*/ 3030117 w 4798828"/>
              <a:gd name="csY4" fmla="*/ 0 h 3003757"/>
              <a:gd name="csX5" fmla="*/ 3811641 w 4798828"/>
              <a:gd name="csY5" fmla="*/ 0 h 3003757"/>
              <a:gd name="csX6" fmla="*/ 4798828 w 4798828"/>
              <a:gd name="csY6" fmla="*/ 0 h 3003757"/>
              <a:gd name="csX7" fmla="*/ 4798828 w 4798828"/>
              <a:gd name="csY7" fmla="*/ 630789 h 3003757"/>
              <a:gd name="csX8" fmla="*/ 4798828 w 4798828"/>
              <a:gd name="csY8" fmla="*/ 1141428 h 3003757"/>
              <a:gd name="csX9" fmla="*/ 4798828 w 4798828"/>
              <a:gd name="csY9" fmla="*/ 1652066 h 3003757"/>
              <a:gd name="csX10" fmla="*/ 4798828 w 4798828"/>
              <a:gd name="csY10" fmla="*/ 2282855 h 3003757"/>
              <a:gd name="csX11" fmla="*/ 4798828 w 4798828"/>
              <a:gd name="csY11" fmla="*/ 3003757 h 3003757"/>
              <a:gd name="csX12" fmla="*/ 4209258 w 4798828"/>
              <a:gd name="csY12" fmla="*/ 3003757 h 3003757"/>
              <a:gd name="csX13" fmla="*/ 3427734 w 4798828"/>
              <a:gd name="csY13" fmla="*/ 3003757 h 3003757"/>
              <a:gd name="csX14" fmla="*/ 2694199 w 4798828"/>
              <a:gd name="csY14" fmla="*/ 3003757 h 3003757"/>
              <a:gd name="csX15" fmla="*/ 2104629 w 4798828"/>
              <a:gd name="csY15" fmla="*/ 3003757 h 3003757"/>
              <a:gd name="csX16" fmla="*/ 1563047 w 4798828"/>
              <a:gd name="csY16" fmla="*/ 3003757 h 3003757"/>
              <a:gd name="csX17" fmla="*/ 973477 w 4798828"/>
              <a:gd name="csY17" fmla="*/ 3003757 h 3003757"/>
              <a:gd name="csX18" fmla="*/ 0 w 4798828"/>
              <a:gd name="csY18" fmla="*/ 3003757 h 3003757"/>
              <a:gd name="csX19" fmla="*/ 0 w 4798828"/>
              <a:gd name="csY19" fmla="*/ 2403006 h 3003757"/>
              <a:gd name="csX20" fmla="*/ 0 w 4798828"/>
              <a:gd name="csY20" fmla="*/ 1862329 h 3003757"/>
              <a:gd name="csX21" fmla="*/ 0 w 4798828"/>
              <a:gd name="csY21" fmla="*/ 1351691 h 3003757"/>
              <a:gd name="csX22" fmla="*/ 0 w 4798828"/>
              <a:gd name="csY22" fmla="*/ 750939 h 3003757"/>
              <a:gd name="csX23" fmla="*/ 0 w 4798828"/>
              <a:gd name="csY23"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4798828" h="3003757" fill="none" extrusionOk="0">
                <a:moveTo>
                  <a:pt x="0" y="0"/>
                </a:moveTo>
                <a:cubicBezTo>
                  <a:pt x="369994" y="-15264"/>
                  <a:pt x="551465" y="18590"/>
                  <a:pt x="781523" y="0"/>
                </a:cubicBezTo>
                <a:cubicBezTo>
                  <a:pt x="1011581" y="-18590"/>
                  <a:pt x="1152751" y="-30924"/>
                  <a:pt x="1467070" y="0"/>
                </a:cubicBezTo>
                <a:cubicBezTo>
                  <a:pt x="1781389" y="30924"/>
                  <a:pt x="2068443" y="-5224"/>
                  <a:pt x="2248594" y="0"/>
                </a:cubicBezTo>
                <a:cubicBezTo>
                  <a:pt x="2428745" y="5224"/>
                  <a:pt x="2826981" y="11855"/>
                  <a:pt x="3030117" y="0"/>
                </a:cubicBezTo>
                <a:cubicBezTo>
                  <a:pt x="3233253" y="-11855"/>
                  <a:pt x="3467162" y="32090"/>
                  <a:pt x="3811641" y="0"/>
                </a:cubicBezTo>
                <a:cubicBezTo>
                  <a:pt x="4156120" y="-32090"/>
                  <a:pt x="4449120" y="32475"/>
                  <a:pt x="4798828" y="0"/>
                </a:cubicBezTo>
                <a:cubicBezTo>
                  <a:pt x="4820336" y="192929"/>
                  <a:pt x="4802214" y="429464"/>
                  <a:pt x="4798828" y="630789"/>
                </a:cubicBezTo>
                <a:cubicBezTo>
                  <a:pt x="4795442" y="832114"/>
                  <a:pt x="4791343" y="1011943"/>
                  <a:pt x="4798828" y="1141428"/>
                </a:cubicBezTo>
                <a:cubicBezTo>
                  <a:pt x="4806313" y="1270913"/>
                  <a:pt x="4799133" y="1537483"/>
                  <a:pt x="4798828" y="1652066"/>
                </a:cubicBezTo>
                <a:cubicBezTo>
                  <a:pt x="4798523" y="1766649"/>
                  <a:pt x="4789671" y="2032584"/>
                  <a:pt x="4798828" y="2282855"/>
                </a:cubicBezTo>
                <a:cubicBezTo>
                  <a:pt x="4807985" y="2533126"/>
                  <a:pt x="4816688" y="2656786"/>
                  <a:pt x="4798828" y="3003757"/>
                </a:cubicBezTo>
                <a:cubicBezTo>
                  <a:pt x="4607985" y="2976229"/>
                  <a:pt x="4362476" y="2987853"/>
                  <a:pt x="4209258" y="3003757"/>
                </a:cubicBezTo>
                <a:cubicBezTo>
                  <a:pt x="4056040" y="3019662"/>
                  <a:pt x="3775069" y="2965721"/>
                  <a:pt x="3427734" y="3003757"/>
                </a:cubicBezTo>
                <a:cubicBezTo>
                  <a:pt x="3080399" y="3041793"/>
                  <a:pt x="2956442" y="2987233"/>
                  <a:pt x="2694199" y="3003757"/>
                </a:cubicBezTo>
                <a:cubicBezTo>
                  <a:pt x="2431957" y="3020281"/>
                  <a:pt x="2376597" y="2998831"/>
                  <a:pt x="2104629" y="3003757"/>
                </a:cubicBezTo>
                <a:cubicBezTo>
                  <a:pt x="1832661" y="3008684"/>
                  <a:pt x="1785271" y="3012872"/>
                  <a:pt x="1563047" y="3003757"/>
                </a:cubicBezTo>
                <a:cubicBezTo>
                  <a:pt x="1340823" y="2994642"/>
                  <a:pt x="1196038" y="3004440"/>
                  <a:pt x="973477" y="3003757"/>
                </a:cubicBezTo>
                <a:cubicBezTo>
                  <a:pt x="750916" y="3003075"/>
                  <a:pt x="306270" y="2970933"/>
                  <a:pt x="0" y="3003757"/>
                </a:cubicBezTo>
                <a:cubicBezTo>
                  <a:pt x="-16023" y="2775977"/>
                  <a:pt x="7389" y="2668293"/>
                  <a:pt x="0" y="2403006"/>
                </a:cubicBezTo>
                <a:cubicBezTo>
                  <a:pt x="-7389" y="2137719"/>
                  <a:pt x="-18483" y="2005342"/>
                  <a:pt x="0" y="1862329"/>
                </a:cubicBezTo>
                <a:cubicBezTo>
                  <a:pt x="18483" y="1719316"/>
                  <a:pt x="24596" y="1488566"/>
                  <a:pt x="0" y="1351691"/>
                </a:cubicBezTo>
                <a:cubicBezTo>
                  <a:pt x="-24596" y="1214816"/>
                  <a:pt x="-17572" y="902947"/>
                  <a:pt x="0" y="750939"/>
                </a:cubicBezTo>
                <a:cubicBezTo>
                  <a:pt x="17572" y="598931"/>
                  <a:pt x="16408" y="335806"/>
                  <a:pt x="0" y="0"/>
                </a:cubicBezTo>
                <a:close/>
              </a:path>
              <a:path w="4798828" h="3003757" stroke="0" extrusionOk="0">
                <a:moveTo>
                  <a:pt x="0" y="0"/>
                </a:moveTo>
                <a:cubicBezTo>
                  <a:pt x="185291" y="9176"/>
                  <a:pt x="468420" y="2953"/>
                  <a:pt x="781523" y="0"/>
                </a:cubicBezTo>
                <a:cubicBezTo>
                  <a:pt x="1094626" y="-2953"/>
                  <a:pt x="1141285" y="20972"/>
                  <a:pt x="1323105" y="0"/>
                </a:cubicBezTo>
                <a:cubicBezTo>
                  <a:pt x="1504925" y="-20972"/>
                  <a:pt x="1745166" y="-27925"/>
                  <a:pt x="2056641" y="0"/>
                </a:cubicBezTo>
                <a:cubicBezTo>
                  <a:pt x="2368116" y="27925"/>
                  <a:pt x="2479065" y="-25142"/>
                  <a:pt x="2694199" y="0"/>
                </a:cubicBezTo>
                <a:cubicBezTo>
                  <a:pt x="2909333" y="25142"/>
                  <a:pt x="3159560" y="11397"/>
                  <a:pt x="3427734" y="0"/>
                </a:cubicBezTo>
                <a:cubicBezTo>
                  <a:pt x="3695909" y="-11397"/>
                  <a:pt x="3831019" y="-25232"/>
                  <a:pt x="3969316" y="0"/>
                </a:cubicBezTo>
                <a:cubicBezTo>
                  <a:pt x="4107613" y="25232"/>
                  <a:pt x="4444144" y="35009"/>
                  <a:pt x="4798828" y="0"/>
                </a:cubicBezTo>
                <a:cubicBezTo>
                  <a:pt x="4824620" y="310114"/>
                  <a:pt x="4820029" y="413450"/>
                  <a:pt x="4798828" y="630789"/>
                </a:cubicBezTo>
                <a:cubicBezTo>
                  <a:pt x="4777627" y="848128"/>
                  <a:pt x="4789521" y="1012514"/>
                  <a:pt x="4798828" y="1231540"/>
                </a:cubicBezTo>
                <a:cubicBezTo>
                  <a:pt x="4808135" y="1450566"/>
                  <a:pt x="4808900" y="1639063"/>
                  <a:pt x="4798828" y="1862329"/>
                </a:cubicBezTo>
                <a:cubicBezTo>
                  <a:pt x="4788756" y="2085595"/>
                  <a:pt x="4800392" y="2687967"/>
                  <a:pt x="4798828" y="3003757"/>
                </a:cubicBezTo>
                <a:cubicBezTo>
                  <a:pt x="4519748" y="3021872"/>
                  <a:pt x="4324301" y="2974853"/>
                  <a:pt x="4113281" y="3003757"/>
                </a:cubicBezTo>
                <a:cubicBezTo>
                  <a:pt x="3902261" y="3032661"/>
                  <a:pt x="3660641" y="3037238"/>
                  <a:pt x="3331758" y="3003757"/>
                </a:cubicBezTo>
                <a:cubicBezTo>
                  <a:pt x="3002875" y="2970276"/>
                  <a:pt x="2919193" y="3013554"/>
                  <a:pt x="2742187" y="3003757"/>
                </a:cubicBezTo>
                <a:cubicBezTo>
                  <a:pt x="2565181" y="2993960"/>
                  <a:pt x="2121508" y="3023890"/>
                  <a:pt x="1960664" y="3003757"/>
                </a:cubicBezTo>
                <a:cubicBezTo>
                  <a:pt x="1799820" y="2983624"/>
                  <a:pt x="1377736" y="2997433"/>
                  <a:pt x="1227129" y="3003757"/>
                </a:cubicBezTo>
                <a:cubicBezTo>
                  <a:pt x="1076523" y="3010081"/>
                  <a:pt x="277218" y="3060242"/>
                  <a:pt x="0" y="3003757"/>
                </a:cubicBezTo>
                <a:cubicBezTo>
                  <a:pt x="-30464" y="2804115"/>
                  <a:pt x="-20797" y="2504184"/>
                  <a:pt x="0" y="2342930"/>
                </a:cubicBezTo>
                <a:cubicBezTo>
                  <a:pt x="20797" y="2181676"/>
                  <a:pt x="-20590" y="1916177"/>
                  <a:pt x="0" y="1712141"/>
                </a:cubicBezTo>
                <a:cubicBezTo>
                  <a:pt x="20590" y="1508105"/>
                  <a:pt x="-11561" y="1234739"/>
                  <a:pt x="0" y="1111390"/>
                </a:cubicBezTo>
                <a:cubicBezTo>
                  <a:pt x="11561" y="988041"/>
                  <a:pt x="-8807" y="823373"/>
                  <a:pt x="0" y="540676"/>
                </a:cubicBezTo>
                <a:cubicBezTo>
                  <a:pt x="8807" y="257979"/>
                  <a:pt x="-10467" y="209243"/>
                  <a:pt x="0" y="0"/>
                </a:cubicBezTo>
                <a:close/>
              </a:path>
            </a:pathLst>
          </a:custGeom>
          <a:solidFill>
            <a:srgbClr val="459137"/>
          </a:solidFill>
          <a:ln w="38100" cap="flat" cmpd="sng" algn="ctr">
            <a:solidFill>
              <a:srgbClr val="28708B"/>
            </a:solidFill>
            <a:prstDash val="solid"/>
            <a:miter lim="800000"/>
            <a:extLst>
              <a:ext uri="{C807C97D-BFC1-408E-A445-0C87EB9F89A2}">
                <ask:lineSketchStyleProps xmlns:ask="http://schemas.microsoft.com/office/drawing/2018/sketchyshapes" sd="1593702285">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kern="0" dirty="0">
              <a:solidFill>
                <a:prstClr val="white"/>
              </a:solidFill>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Pros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Flexible terms</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May provide mentorship, advice and connections to networks</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Access to capital</a:t>
            </a:r>
          </a:p>
          <a:p>
            <a:pPr marR="0" lvl="0" algn="ctr" defTabSz="914400" rtl="0" eaLnBrk="1" fontAlgn="auto" latinLnBrk="0" hangingPunct="1">
              <a:lnSpc>
                <a:spcPct val="100000"/>
              </a:lnSpc>
              <a:spcBef>
                <a:spcPts val="0"/>
              </a:spcBef>
              <a:spcAft>
                <a:spcPts val="0"/>
              </a:spcAft>
              <a:buClrTx/>
              <a:buSzTx/>
              <a:tabLst/>
              <a:defRPr/>
            </a:pPr>
            <a:endParaRPr lang="en-US" sz="2400" kern="0" dirty="0">
              <a:solidFill>
                <a:prstClr val="white"/>
              </a:solidFill>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2400" kern="0" dirty="0">
              <a:solidFill>
                <a:prstClr val="white"/>
              </a:solidFill>
              <a:latin typeface="Bierstadt" panose="020B0004020202020204" pitchFamily="34" charset="0"/>
            </a:endParaRPr>
          </a:p>
          <a:p>
            <a:pPr marR="0" lvl="0" algn="ctr" defTabSz="914400" rtl="0" eaLnBrk="1" fontAlgn="auto" latinLnBrk="0" hangingPunct="1">
              <a:lnSpc>
                <a:spcPct val="100000"/>
              </a:lnSpc>
              <a:spcBef>
                <a:spcPts val="0"/>
              </a:spcBef>
              <a:spcAft>
                <a:spcPts val="0"/>
              </a:spcAft>
              <a:buClrTx/>
              <a:buSzTx/>
              <a:tabLst/>
              <a:defRPr/>
            </a:pPr>
            <a:r>
              <a:rPr lang="en-US" sz="2400" kern="0" dirty="0">
                <a:solidFill>
                  <a:prstClr val="white"/>
                </a:solidFill>
                <a:latin typeface="Bierstadt" panose="020B00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sp>
        <p:nvSpPr>
          <p:cNvPr id="5" name="Rectangle 4">
            <a:extLst>
              <a:ext uri="{FF2B5EF4-FFF2-40B4-BE49-F238E27FC236}">
                <a16:creationId xmlns:a16="http://schemas.microsoft.com/office/drawing/2014/main" id="{99F4EE4B-0D7D-A084-D7A2-0FDADF97100C}"/>
              </a:ext>
            </a:extLst>
          </p:cNvPr>
          <p:cNvSpPr/>
          <p:nvPr/>
        </p:nvSpPr>
        <p:spPr>
          <a:xfrm>
            <a:off x="6302082" y="3558310"/>
            <a:ext cx="4940099" cy="3003757"/>
          </a:xfrm>
          <a:custGeom>
            <a:avLst/>
            <a:gdLst>
              <a:gd name="csX0" fmla="*/ 0 w 4940099"/>
              <a:gd name="csY0" fmla="*/ 0 h 3003757"/>
              <a:gd name="csX1" fmla="*/ 617512 w 4940099"/>
              <a:gd name="csY1" fmla="*/ 0 h 3003757"/>
              <a:gd name="csX2" fmla="*/ 1235025 w 4940099"/>
              <a:gd name="csY2" fmla="*/ 0 h 3003757"/>
              <a:gd name="csX3" fmla="*/ 1852537 w 4940099"/>
              <a:gd name="csY3" fmla="*/ 0 h 3003757"/>
              <a:gd name="csX4" fmla="*/ 2519450 w 4940099"/>
              <a:gd name="csY4" fmla="*/ 0 h 3003757"/>
              <a:gd name="csX5" fmla="*/ 3087562 w 4940099"/>
              <a:gd name="csY5" fmla="*/ 0 h 3003757"/>
              <a:gd name="csX6" fmla="*/ 3556871 w 4940099"/>
              <a:gd name="csY6" fmla="*/ 0 h 3003757"/>
              <a:gd name="csX7" fmla="*/ 4223785 w 4940099"/>
              <a:gd name="csY7" fmla="*/ 0 h 3003757"/>
              <a:gd name="csX8" fmla="*/ 4940099 w 4940099"/>
              <a:gd name="csY8" fmla="*/ 0 h 3003757"/>
              <a:gd name="csX9" fmla="*/ 4940099 w 4940099"/>
              <a:gd name="csY9" fmla="*/ 570714 h 3003757"/>
              <a:gd name="csX10" fmla="*/ 4940099 w 4940099"/>
              <a:gd name="csY10" fmla="*/ 1201503 h 3003757"/>
              <a:gd name="csX11" fmla="*/ 4940099 w 4940099"/>
              <a:gd name="csY11" fmla="*/ 1802254 h 3003757"/>
              <a:gd name="csX12" fmla="*/ 4940099 w 4940099"/>
              <a:gd name="csY12" fmla="*/ 2372968 h 3003757"/>
              <a:gd name="csX13" fmla="*/ 4940099 w 4940099"/>
              <a:gd name="csY13" fmla="*/ 3003757 h 3003757"/>
              <a:gd name="csX14" fmla="*/ 4322587 w 4940099"/>
              <a:gd name="csY14" fmla="*/ 3003757 h 3003757"/>
              <a:gd name="csX15" fmla="*/ 3803876 w 4940099"/>
              <a:gd name="csY15" fmla="*/ 3003757 h 3003757"/>
              <a:gd name="csX16" fmla="*/ 3334567 w 4940099"/>
              <a:gd name="csY16" fmla="*/ 3003757 h 3003757"/>
              <a:gd name="csX17" fmla="*/ 2667653 w 4940099"/>
              <a:gd name="csY17" fmla="*/ 3003757 h 3003757"/>
              <a:gd name="csX18" fmla="*/ 2000740 w 4940099"/>
              <a:gd name="csY18" fmla="*/ 3003757 h 3003757"/>
              <a:gd name="csX19" fmla="*/ 1432629 w 4940099"/>
              <a:gd name="csY19" fmla="*/ 3003757 h 3003757"/>
              <a:gd name="csX20" fmla="*/ 716314 w 4940099"/>
              <a:gd name="csY20" fmla="*/ 3003757 h 3003757"/>
              <a:gd name="csX21" fmla="*/ 0 w 4940099"/>
              <a:gd name="csY21" fmla="*/ 3003757 h 3003757"/>
              <a:gd name="csX22" fmla="*/ 0 w 4940099"/>
              <a:gd name="csY22" fmla="*/ 2493118 h 3003757"/>
              <a:gd name="csX23" fmla="*/ 0 w 4940099"/>
              <a:gd name="csY23" fmla="*/ 1952442 h 3003757"/>
              <a:gd name="csX24" fmla="*/ 0 w 4940099"/>
              <a:gd name="csY24" fmla="*/ 1351691 h 3003757"/>
              <a:gd name="csX25" fmla="*/ 0 w 4940099"/>
              <a:gd name="csY25" fmla="*/ 690864 h 3003757"/>
              <a:gd name="csX26" fmla="*/ 0 w 4940099"/>
              <a:gd name="csY26"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4940099" h="3003757" fill="none" extrusionOk="0">
                <a:moveTo>
                  <a:pt x="0" y="0"/>
                </a:moveTo>
                <a:cubicBezTo>
                  <a:pt x="226322" y="-17731"/>
                  <a:pt x="427946" y="27813"/>
                  <a:pt x="617512" y="0"/>
                </a:cubicBezTo>
                <a:cubicBezTo>
                  <a:pt x="807078" y="-27813"/>
                  <a:pt x="969231" y="26409"/>
                  <a:pt x="1235025" y="0"/>
                </a:cubicBezTo>
                <a:cubicBezTo>
                  <a:pt x="1500819" y="-26409"/>
                  <a:pt x="1695202" y="28124"/>
                  <a:pt x="1852537" y="0"/>
                </a:cubicBezTo>
                <a:cubicBezTo>
                  <a:pt x="2009872" y="-28124"/>
                  <a:pt x="2316770" y="5535"/>
                  <a:pt x="2519450" y="0"/>
                </a:cubicBezTo>
                <a:cubicBezTo>
                  <a:pt x="2722130" y="-5535"/>
                  <a:pt x="2820071" y="13717"/>
                  <a:pt x="3087562" y="0"/>
                </a:cubicBezTo>
                <a:cubicBezTo>
                  <a:pt x="3355053" y="-13717"/>
                  <a:pt x="3423838" y="-316"/>
                  <a:pt x="3556871" y="0"/>
                </a:cubicBezTo>
                <a:cubicBezTo>
                  <a:pt x="3689904" y="316"/>
                  <a:pt x="3917852" y="-7960"/>
                  <a:pt x="4223785" y="0"/>
                </a:cubicBezTo>
                <a:cubicBezTo>
                  <a:pt x="4529718" y="7960"/>
                  <a:pt x="4717898" y="24318"/>
                  <a:pt x="4940099" y="0"/>
                </a:cubicBezTo>
                <a:cubicBezTo>
                  <a:pt x="4958025" y="225853"/>
                  <a:pt x="4926613" y="453880"/>
                  <a:pt x="4940099" y="570714"/>
                </a:cubicBezTo>
                <a:cubicBezTo>
                  <a:pt x="4953585" y="687548"/>
                  <a:pt x="4908857" y="1062386"/>
                  <a:pt x="4940099" y="1201503"/>
                </a:cubicBezTo>
                <a:cubicBezTo>
                  <a:pt x="4971341" y="1340620"/>
                  <a:pt x="4919472" y="1570727"/>
                  <a:pt x="4940099" y="1802254"/>
                </a:cubicBezTo>
                <a:cubicBezTo>
                  <a:pt x="4960726" y="2033781"/>
                  <a:pt x="4941636" y="2249461"/>
                  <a:pt x="4940099" y="2372968"/>
                </a:cubicBezTo>
                <a:cubicBezTo>
                  <a:pt x="4938562" y="2496475"/>
                  <a:pt x="4961085" y="2771474"/>
                  <a:pt x="4940099" y="3003757"/>
                </a:cubicBezTo>
                <a:cubicBezTo>
                  <a:pt x="4711811" y="2994913"/>
                  <a:pt x="4555682" y="2978081"/>
                  <a:pt x="4322587" y="3003757"/>
                </a:cubicBezTo>
                <a:cubicBezTo>
                  <a:pt x="4089492" y="3029433"/>
                  <a:pt x="3908915" y="3025734"/>
                  <a:pt x="3803876" y="3003757"/>
                </a:cubicBezTo>
                <a:cubicBezTo>
                  <a:pt x="3698837" y="2981780"/>
                  <a:pt x="3465125" y="2985260"/>
                  <a:pt x="3334567" y="3003757"/>
                </a:cubicBezTo>
                <a:cubicBezTo>
                  <a:pt x="3204009" y="3022254"/>
                  <a:pt x="2902540" y="3024869"/>
                  <a:pt x="2667653" y="3003757"/>
                </a:cubicBezTo>
                <a:cubicBezTo>
                  <a:pt x="2432766" y="2982645"/>
                  <a:pt x="2218612" y="2975192"/>
                  <a:pt x="2000740" y="3003757"/>
                </a:cubicBezTo>
                <a:cubicBezTo>
                  <a:pt x="1782868" y="3032322"/>
                  <a:pt x="1675130" y="3016645"/>
                  <a:pt x="1432629" y="3003757"/>
                </a:cubicBezTo>
                <a:cubicBezTo>
                  <a:pt x="1190128" y="2990869"/>
                  <a:pt x="1047197" y="3028140"/>
                  <a:pt x="716314" y="3003757"/>
                </a:cubicBezTo>
                <a:cubicBezTo>
                  <a:pt x="385432" y="2979374"/>
                  <a:pt x="237187" y="3033885"/>
                  <a:pt x="0" y="3003757"/>
                </a:cubicBezTo>
                <a:cubicBezTo>
                  <a:pt x="-6135" y="2896864"/>
                  <a:pt x="17205" y="2640016"/>
                  <a:pt x="0" y="2493118"/>
                </a:cubicBezTo>
                <a:cubicBezTo>
                  <a:pt x="-17205" y="2346220"/>
                  <a:pt x="-3885" y="2220410"/>
                  <a:pt x="0" y="1952442"/>
                </a:cubicBezTo>
                <a:cubicBezTo>
                  <a:pt x="3885" y="1684474"/>
                  <a:pt x="-12173" y="1582150"/>
                  <a:pt x="0" y="1351691"/>
                </a:cubicBezTo>
                <a:cubicBezTo>
                  <a:pt x="12173" y="1121232"/>
                  <a:pt x="11348" y="933325"/>
                  <a:pt x="0" y="690864"/>
                </a:cubicBezTo>
                <a:cubicBezTo>
                  <a:pt x="-11348" y="448403"/>
                  <a:pt x="-35" y="336005"/>
                  <a:pt x="0" y="0"/>
                </a:cubicBezTo>
                <a:close/>
              </a:path>
              <a:path w="4940099" h="3003757" stroke="0" extrusionOk="0">
                <a:moveTo>
                  <a:pt x="0" y="0"/>
                </a:moveTo>
                <a:cubicBezTo>
                  <a:pt x="195035" y="-25709"/>
                  <a:pt x="406397" y="6449"/>
                  <a:pt x="568111" y="0"/>
                </a:cubicBezTo>
                <a:cubicBezTo>
                  <a:pt x="729825" y="-6449"/>
                  <a:pt x="877125" y="18495"/>
                  <a:pt x="1086822" y="0"/>
                </a:cubicBezTo>
                <a:cubicBezTo>
                  <a:pt x="1296519" y="-18495"/>
                  <a:pt x="1342944" y="20903"/>
                  <a:pt x="1556131" y="0"/>
                </a:cubicBezTo>
                <a:cubicBezTo>
                  <a:pt x="1769318" y="-20903"/>
                  <a:pt x="1959961" y="7626"/>
                  <a:pt x="2272446" y="0"/>
                </a:cubicBezTo>
                <a:cubicBezTo>
                  <a:pt x="2584931" y="-7626"/>
                  <a:pt x="2674144" y="-23032"/>
                  <a:pt x="2988760" y="0"/>
                </a:cubicBezTo>
                <a:cubicBezTo>
                  <a:pt x="3303376" y="23032"/>
                  <a:pt x="3475981" y="1602"/>
                  <a:pt x="3606272" y="0"/>
                </a:cubicBezTo>
                <a:cubicBezTo>
                  <a:pt x="3736563" y="-1602"/>
                  <a:pt x="3949383" y="4268"/>
                  <a:pt x="4273186" y="0"/>
                </a:cubicBezTo>
                <a:cubicBezTo>
                  <a:pt x="4596989" y="-4268"/>
                  <a:pt x="4748148" y="13508"/>
                  <a:pt x="4940099" y="0"/>
                </a:cubicBezTo>
                <a:cubicBezTo>
                  <a:pt x="4931332" y="202660"/>
                  <a:pt x="4942343" y="282721"/>
                  <a:pt x="4940099" y="510639"/>
                </a:cubicBezTo>
                <a:cubicBezTo>
                  <a:pt x="4937855" y="738557"/>
                  <a:pt x="4910501" y="969241"/>
                  <a:pt x="4940099" y="1141428"/>
                </a:cubicBezTo>
                <a:cubicBezTo>
                  <a:pt x="4969697" y="1313615"/>
                  <a:pt x="4968797" y="1554418"/>
                  <a:pt x="4940099" y="1802254"/>
                </a:cubicBezTo>
                <a:cubicBezTo>
                  <a:pt x="4911401" y="2050090"/>
                  <a:pt x="4928126" y="2281181"/>
                  <a:pt x="4940099" y="2463081"/>
                </a:cubicBezTo>
                <a:cubicBezTo>
                  <a:pt x="4952072" y="2644981"/>
                  <a:pt x="4930702" y="2818927"/>
                  <a:pt x="4940099" y="3003757"/>
                </a:cubicBezTo>
                <a:cubicBezTo>
                  <a:pt x="4592701" y="3013351"/>
                  <a:pt x="4527595" y="2998848"/>
                  <a:pt x="4223785" y="3003757"/>
                </a:cubicBezTo>
                <a:cubicBezTo>
                  <a:pt x="3919975" y="3008666"/>
                  <a:pt x="3893032" y="3007123"/>
                  <a:pt x="3754475" y="3003757"/>
                </a:cubicBezTo>
                <a:cubicBezTo>
                  <a:pt x="3615918" y="3000392"/>
                  <a:pt x="3421077" y="3018658"/>
                  <a:pt x="3285166" y="3003757"/>
                </a:cubicBezTo>
                <a:cubicBezTo>
                  <a:pt x="3149255" y="2988856"/>
                  <a:pt x="2935531" y="2980592"/>
                  <a:pt x="2766455" y="3003757"/>
                </a:cubicBezTo>
                <a:cubicBezTo>
                  <a:pt x="2597379" y="3026922"/>
                  <a:pt x="2494177" y="3010389"/>
                  <a:pt x="2297146" y="3003757"/>
                </a:cubicBezTo>
                <a:cubicBezTo>
                  <a:pt x="2100115" y="2997125"/>
                  <a:pt x="1886012" y="2986162"/>
                  <a:pt x="1778436" y="3003757"/>
                </a:cubicBezTo>
                <a:cubicBezTo>
                  <a:pt x="1670860" y="3021353"/>
                  <a:pt x="1254818" y="2982215"/>
                  <a:pt x="1111522" y="3003757"/>
                </a:cubicBezTo>
                <a:cubicBezTo>
                  <a:pt x="968226" y="3025299"/>
                  <a:pt x="236783" y="3036169"/>
                  <a:pt x="0" y="3003757"/>
                </a:cubicBezTo>
                <a:cubicBezTo>
                  <a:pt x="25461" y="2889145"/>
                  <a:pt x="-19748" y="2719220"/>
                  <a:pt x="0" y="2463081"/>
                </a:cubicBezTo>
                <a:cubicBezTo>
                  <a:pt x="19748" y="2206942"/>
                  <a:pt x="5264" y="2002404"/>
                  <a:pt x="0" y="1802254"/>
                </a:cubicBezTo>
                <a:cubicBezTo>
                  <a:pt x="-5264" y="1602104"/>
                  <a:pt x="27235" y="1459302"/>
                  <a:pt x="0" y="1141428"/>
                </a:cubicBezTo>
                <a:cubicBezTo>
                  <a:pt x="-27235" y="823554"/>
                  <a:pt x="-7149" y="513953"/>
                  <a:pt x="0" y="0"/>
                </a:cubicBezTo>
                <a:close/>
              </a:path>
            </a:pathLst>
          </a:custGeom>
          <a:solidFill>
            <a:srgbClr val="008B9C"/>
          </a:solidFill>
          <a:ln w="38100" cap="flat" cmpd="sng" algn="ctr">
            <a:solidFill>
              <a:srgbClr val="28708B"/>
            </a:solidFill>
            <a:prstDash val="solid"/>
            <a:miter lim="800000"/>
            <a:extLst>
              <a:ext uri="{C807C97D-BFC1-408E-A445-0C87EB9F89A2}">
                <ask:lineSketchStyleProps xmlns:ask="http://schemas.microsoft.com/office/drawing/2018/sketchyshapes" sd="536942172">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kern="0" dirty="0">
              <a:solidFill>
                <a:prstClr val="white"/>
              </a:solidFill>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Cons</a:t>
            </a:r>
          </a:p>
          <a:p>
            <a:pPr marR="0" lvl="0" algn="ctr" defTabSz="914400" rtl="0" eaLnBrk="1" fontAlgn="auto" latinLnBrk="0" hangingPunct="1">
              <a:lnSpc>
                <a:spcPct val="100000"/>
              </a:lnSpc>
              <a:spcBef>
                <a:spcPts val="0"/>
              </a:spcBef>
              <a:spcAft>
                <a:spcPts val="0"/>
              </a:spcAft>
              <a:buClrTx/>
              <a:buSzTx/>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prstClr val="white"/>
                </a:solidFill>
                <a:effectLst/>
                <a:uLnTx/>
                <a:uFillTx/>
                <a:latin typeface="Bierstadt" panose="020B0004020202020204" pitchFamily="34" charset="0"/>
              </a:rPr>
              <a:t>Lose some equity</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0" cap="none" spc="0" normalizeH="0" baseline="0" noProof="0" dirty="0">
                <a:ln>
                  <a:noFill/>
                </a:ln>
                <a:solidFill>
                  <a:prstClr val="white"/>
                </a:solidFill>
                <a:effectLst/>
                <a:uLnTx/>
                <a:uFillTx/>
                <a:latin typeface="Bierstadt" panose="020B0004020202020204" pitchFamily="34" charset="0"/>
              </a:rPr>
              <a:t>Increased pressure to make money</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kern="0" dirty="0">
                <a:solidFill>
                  <a:prstClr val="white"/>
                </a:solidFill>
                <a:latin typeface="Bierstadt" panose="020B0004020202020204" pitchFamily="34" charset="0"/>
              </a:rPr>
              <a:t>Potential loss of control</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pic>
        <p:nvPicPr>
          <p:cNvPr id="6" name="Picture 5">
            <a:extLst>
              <a:ext uri="{FF2B5EF4-FFF2-40B4-BE49-F238E27FC236}">
                <a16:creationId xmlns:a16="http://schemas.microsoft.com/office/drawing/2014/main" id="{F4F58F39-D540-6B93-658F-BF32736375D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275" y="3275914"/>
            <a:ext cx="1222681" cy="1222681"/>
          </a:xfrm>
          <a:prstGeom prst="rect">
            <a:avLst/>
          </a:prstGeom>
        </p:spPr>
      </p:pic>
      <p:pic>
        <p:nvPicPr>
          <p:cNvPr id="7" name="Picture 6">
            <a:extLst>
              <a:ext uri="{FF2B5EF4-FFF2-40B4-BE49-F238E27FC236}">
                <a16:creationId xmlns:a16="http://schemas.microsoft.com/office/drawing/2014/main" id="{5D79037A-4082-D78F-4224-D628FDDDC2DA}"/>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3305464"/>
            <a:ext cx="1222681" cy="1222681"/>
          </a:xfrm>
          <a:prstGeom prst="rect">
            <a:avLst/>
          </a:prstGeom>
        </p:spPr>
      </p:pic>
      <p:pic>
        <p:nvPicPr>
          <p:cNvPr id="8" name="Picture 7">
            <a:extLst>
              <a:ext uri="{FF2B5EF4-FFF2-40B4-BE49-F238E27FC236}">
                <a16:creationId xmlns:a16="http://schemas.microsoft.com/office/drawing/2014/main" id="{17C48F62-D181-92AD-710A-A0C9F4AEDC50}"/>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87473" y="1701085"/>
            <a:ext cx="1714503" cy="1716027"/>
          </a:xfrm>
          <a:prstGeom prst="rect">
            <a:avLst/>
          </a:prstGeom>
        </p:spPr>
      </p:pic>
    </p:spTree>
    <p:extLst>
      <p:ext uri="{BB962C8B-B14F-4D97-AF65-F5344CB8AC3E}">
        <p14:creationId xmlns:p14="http://schemas.microsoft.com/office/powerpoint/2010/main" val="3301330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FA88-9D3E-4E75-A2ED-2B7C8FF49C74}"/>
            </a:ext>
          </a:extLst>
        </p:cNvPr>
        <p:cNvGrpSpPr/>
        <p:nvPr/>
      </p:nvGrpSpPr>
      <p:grpSpPr>
        <a:xfrm>
          <a:off x="0" y="0"/>
          <a:ext cx="0" cy="0"/>
          <a:chOff x="0" y="0"/>
          <a:chExt cx="0" cy="0"/>
        </a:xfrm>
      </p:grpSpPr>
      <p:sp>
        <p:nvSpPr>
          <p:cNvPr id="8" name="Right Triangle 7">
            <a:extLst>
              <a:ext uri="{FF2B5EF4-FFF2-40B4-BE49-F238E27FC236}">
                <a16:creationId xmlns:a16="http://schemas.microsoft.com/office/drawing/2014/main" id="{72BB0B39-3333-7DBE-2933-CD18D6D7B9CC}"/>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7A3C9-FF47-F529-B673-8168FC7C7AAB}"/>
              </a:ext>
            </a:extLst>
          </p:cNvPr>
          <p:cNvSpPr>
            <a:spLocks noGrp="1"/>
          </p:cNvSpPr>
          <p:nvPr>
            <p:ph type="title"/>
          </p:nvPr>
        </p:nvSpPr>
        <p:spPr/>
        <p:txBody>
          <a:bodyPr/>
          <a:lstStyle/>
          <a:p>
            <a:r>
              <a:rPr lang="en-US" dirty="0"/>
              <a:t>Investors </a:t>
            </a:r>
            <a:br>
              <a:rPr lang="en-US" dirty="0"/>
            </a:br>
            <a:r>
              <a:rPr lang="en-US" sz="3200" dirty="0"/>
              <a:t>Angel &amp; Venture Capitalists</a:t>
            </a:r>
            <a:endParaRPr lang="en-US" dirty="0"/>
          </a:p>
        </p:txBody>
      </p:sp>
      <p:sp>
        <p:nvSpPr>
          <p:cNvPr id="3" name="Text Placeholder 2">
            <a:extLst>
              <a:ext uri="{FF2B5EF4-FFF2-40B4-BE49-F238E27FC236}">
                <a16:creationId xmlns:a16="http://schemas.microsoft.com/office/drawing/2014/main" id="{C02F4023-5C6A-FCC0-3FA4-79BE97612B03}"/>
              </a:ext>
            </a:extLst>
          </p:cNvPr>
          <p:cNvSpPr>
            <a:spLocks noGrp="1"/>
          </p:cNvSpPr>
          <p:nvPr>
            <p:ph type="body" sz="quarter" idx="12"/>
          </p:nvPr>
        </p:nvSpPr>
        <p:spPr>
          <a:xfrm>
            <a:off x="651750" y="2137177"/>
            <a:ext cx="6229341" cy="4033586"/>
          </a:xfrm>
        </p:spPr>
        <p:txBody>
          <a:bodyPr/>
          <a:lstStyle/>
          <a:p>
            <a:pPr>
              <a:defRPr/>
            </a:pPr>
            <a:r>
              <a:rPr lang="en-US" b="1" dirty="0">
                <a:solidFill>
                  <a:srgbClr val="0E2841"/>
                </a:solidFill>
              </a:rPr>
              <a:t>Shopify</a:t>
            </a:r>
            <a:r>
              <a:rPr lang="en-US" dirty="0">
                <a:solidFill>
                  <a:srgbClr val="0E2841"/>
                </a:solidFill>
              </a:rPr>
              <a:t>, one of Canada's most successful tech companies, initially received angel investment from John Phillips, an early supporter who invested $250,000 in 2008. </a:t>
            </a:r>
          </a:p>
          <a:p>
            <a:pPr>
              <a:defRPr/>
            </a:pPr>
            <a:endParaRPr lang="en-US" sz="1050" dirty="0">
              <a:solidFill>
                <a:srgbClr val="0E2841"/>
              </a:solidFill>
            </a:endParaRPr>
          </a:p>
          <a:p>
            <a:pPr>
              <a:defRPr/>
            </a:pPr>
            <a:r>
              <a:rPr lang="en-US" dirty="0">
                <a:solidFill>
                  <a:srgbClr val="0E2841"/>
                </a:solidFill>
              </a:rPr>
              <a:t>This investment helped founders Tobias </a:t>
            </a:r>
            <a:r>
              <a:rPr lang="en-US" dirty="0" err="1">
                <a:solidFill>
                  <a:srgbClr val="0E2841"/>
                </a:solidFill>
              </a:rPr>
              <a:t>Lütke</a:t>
            </a:r>
            <a:r>
              <a:rPr lang="en-US" dirty="0">
                <a:solidFill>
                  <a:srgbClr val="0E2841"/>
                </a:solidFill>
              </a:rPr>
              <a:t>, Daniel Wein, and Scott Lake develop their e-commerce platform, which is now used by millions of merchants globally. </a:t>
            </a:r>
          </a:p>
          <a:p>
            <a:pPr>
              <a:defRPr/>
            </a:pPr>
            <a:endParaRPr lang="en-US" sz="1050" dirty="0">
              <a:solidFill>
                <a:srgbClr val="0E2841"/>
              </a:solidFill>
            </a:endParaRPr>
          </a:p>
          <a:p>
            <a:pPr>
              <a:defRPr/>
            </a:pPr>
            <a:r>
              <a:rPr lang="en-US" dirty="0">
                <a:solidFill>
                  <a:srgbClr val="0E2841"/>
                </a:solidFill>
              </a:rPr>
              <a:t>Shopify went public in 2015 and has grown into a multibillion-dollar company.</a:t>
            </a:r>
          </a:p>
          <a:p>
            <a:endParaRPr lang="en-US" dirty="0"/>
          </a:p>
        </p:txBody>
      </p:sp>
      <p:sp>
        <p:nvSpPr>
          <p:cNvPr id="4" name="Rectangle 3">
            <a:extLst>
              <a:ext uri="{FF2B5EF4-FFF2-40B4-BE49-F238E27FC236}">
                <a16:creationId xmlns:a16="http://schemas.microsoft.com/office/drawing/2014/main" id="{2C61BAE5-0872-C060-F1BB-8BBB27500551}"/>
              </a:ext>
              <a:ext uri="{C183D7F6-B498-43B3-948B-1728B52AA6E4}">
                <adec:decorative xmlns:adec="http://schemas.microsoft.com/office/drawing/2017/decorative" val="1"/>
              </a:ext>
            </a:extLst>
          </p:cNvPr>
          <p:cNvSpPr/>
          <p:nvPr/>
        </p:nvSpPr>
        <p:spPr>
          <a:xfrm>
            <a:off x="7370618" y="3121891"/>
            <a:ext cx="4451927" cy="2013527"/>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6E7EAD7-35AF-D470-3F82-62B7D999E8F3}"/>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35754" y="3666837"/>
            <a:ext cx="3509964" cy="1003849"/>
          </a:xfrm>
          <a:prstGeom prst="rect">
            <a:avLst/>
          </a:prstGeom>
        </p:spPr>
      </p:pic>
    </p:spTree>
    <p:extLst>
      <p:ext uri="{BB962C8B-B14F-4D97-AF65-F5344CB8AC3E}">
        <p14:creationId xmlns:p14="http://schemas.microsoft.com/office/powerpoint/2010/main" val="206256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B2B4-5E47-64A0-093B-04161362D59E}"/>
              </a:ext>
            </a:extLst>
          </p:cNvPr>
          <p:cNvSpPr>
            <a:spLocks noGrp="1"/>
          </p:cNvSpPr>
          <p:nvPr>
            <p:ph type="title"/>
          </p:nvPr>
        </p:nvSpPr>
        <p:spPr/>
        <p:txBody>
          <a:bodyPr/>
          <a:lstStyle/>
          <a:p>
            <a:r>
              <a:rPr lang="en-US" dirty="0"/>
              <a:t>Company Mission</a:t>
            </a:r>
            <a:endParaRPr lang="en-US" dirty="0">
              <a:solidFill>
                <a:srgbClr val="E3E24F"/>
              </a:solidFill>
            </a:endParaRPr>
          </a:p>
        </p:txBody>
      </p:sp>
      <p:sp>
        <p:nvSpPr>
          <p:cNvPr id="3" name="Text Placeholder 2">
            <a:extLst>
              <a:ext uri="{FF2B5EF4-FFF2-40B4-BE49-F238E27FC236}">
                <a16:creationId xmlns:a16="http://schemas.microsoft.com/office/drawing/2014/main" id="{41DEE1FF-101E-0FD4-7958-142BF4FFE6D7}"/>
              </a:ext>
            </a:extLst>
          </p:cNvPr>
          <p:cNvSpPr>
            <a:spLocks noGrp="1"/>
          </p:cNvSpPr>
          <p:nvPr>
            <p:ph type="body" sz="quarter" idx="12"/>
          </p:nvPr>
        </p:nvSpPr>
        <p:spPr>
          <a:xfrm>
            <a:off x="651750" y="2255454"/>
            <a:ext cx="10930650" cy="4033586"/>
          </a:xfrm>
        </p:spPr>
        <p:txBody>
          <a:bodyPr/>
          <a:lstStyle/>
          <a:p>
            <a:pPr marL="0" indent="0">
              <a:buNone/>
            </a:pPr>
            <a:r>
              <a:rPr lang="en-US" dirty="0"/>
              <a:t>Your company’s mission statement is your opportunity to define the company’s goals, ethics, culture and norms for decision making. </a:t>
            </a:r>
          </a:p>
          <a:p>
            <a:pPr marL="0" indent="0">
              <a:buNone/>
            </a:pPr>
            <a:endParaRPr lang="en-US" dirty="0"/>
          </a:p>
          <a:p>
            <a:pPr marL="0" indent="0">
              <a:buNone/>
            </a:pPr>
            <a:r>
              <a:rPr lang="en-US" b="1" dirty="0"/>
              <a:t>The best mission statements define a company’s goal in at least three dimensions: what the company does for its… </a:t>
            </a:r>
          </a:p>
          <a:p>
            <a:r>
              <a:rPr lang="en-US" dirty="0"/>
              <a:t>Customers </a:t>
            </a:r>
          </a:p>
          <a:p>
            <a:r>
              <a:rPr lang="en-US" dirty="0"/>
              <a:t>Employees </a:t>
            </a:r>
          </a:p>
          <a:p>
            <a:r>
              <a:rPr lang="en-US" dirty="0"/>
              <a:t>Owners </a:t>
            </a:r>
          </a:p>
          <a:p>
            <a:r>
              <a:rPr lang="en-US" dirty="0"/>
              <a:t>Community</a:t>
            </a:r>
          </a:p>
          <a:p>
            <a:r>
              <a:rPr lang="en-US" dirty="0"/>
              <a:t>World</a:t>
            </a:r>
          </a:p>
        </p:txBody>
      </p:sp>
      <p:sp>
        <p:nvSpPr>
          <p:cNvPr id="6" name="Right Triangle 5">
            <a:extLst>
              <a:ext uri="{FF2B5EF4-FFF2-40B4-BE49-F238E27FC236}">
                <a16:creationId xmlns:a16="http://schemas.microsoft.com/office/drawing/2014/main" id="{C62B506C-797E-3901-597E-76D2F94E135E}"/>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BA353ED-D30D-25DB-8328-32974C3EF27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4929" y="3521364"/>
            <a:ext cx="3240234" cy="3243114"/>
          </a:xfrm>
          <a:prstGeom prst="rect">
            <a:avLst/>
          </a:prstGeom>
        </p:spPr>
      </p:pic>
    </p:spTree>
    <p:extLst>
      <p:ext uri="{BB962C8B-B14F-4D97-AF65-F5344CB8AC3E}">
        <p14:creationId xmlns:p14="http://schemas.microsoft.com/office/powerpoint/2010/main" val="1170246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15BE4-5EDC-E8D2-A546-48B19497D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65AA4-9784-871E-DA86-F3E4AD33646B}"/>
              </a:ext>
            </a:extLst>
          </p:cNvPr>
          <p:cNvSpPr>
            <a:spLocks noGrp="1"/>
          </p:cNvSpPr>
          <p:nvPr>
            <p:ph type="title"/>
          </p:nvPr>
        </p:nvSpPr>
        <p:spPr/>
        <p:txBody>
          <a:bodyPr/>
          <a:lstStyle/>
          <a:p>
            <a:r>
              <a:rPr lang="en-US" dirty="0"/>
              <a:t>Business Incubators</a:t>
            </a:r>
          </a:p>
        </p:txBody>
      </p:sp>
      <p:sp>
        <p:nvSpPr>
          <p:cNvPr id="3" name="Text Placeholder 2">
            <a:extLst>
              <a:ext uri="{FF2B5EF4-FFF2-40B4-BE49-F238E27FC236}">
                <a16:creationId xmlns:a16="http://schemas.microsoft.com/office/drawing/2014/main" id="{A5AD4E72-B998-CF7B-508C-76041D5C66CE}"/>
              </a:ext>
            </a:extLst>
          </p:cNvPr>
          <p:cNvSpPr>
            <a:spLocks noGrp="1"/>
          </p:cNvSpPr>
          <p:nvPr>
            <p:ph type="body" sz="quarter" idx="12"/>
          </p:nvPr>
        </p:nvSpPr>
        <p:spPr>
          <a:xfrm>
            <a:off x="651750" y="2135039"/>
            <a:ext cx="10590431" cy="1282073"/>
          </a:xfrm>
        </p:spPr>
        <p:txBody>
          <a:bodyPr/>
          <a:lstStyle/>
          <a:p>
            <a:pPr>
              <a:defRPr/>
            </a:pPr>
            <a:r>
              <a:rPr lang="en-US" b="1" dirty="0">
                <a:solidFill>
                  <a:srgbClr val="0E2841"/>
                </a:solidFill>
              </a:rPr>
              <a:t>Business incubators </a:t>
            </a:r>
            <a:r>
              <a:rPr lang="en-US" dirty="0">
                <a:solidFill>
                  <a:srgbClr val="0E2841"/>
                </a:solidFill>
              </a:rPr>
              <a:t>and </a:t>
            </a:r>
            <a:r>
              <a:rPr lang="en-US" b="1" dirty="0">
                <a:solidFill>
                  <a:srgbClr val="0E2841"/>
                </a:solidFill>
              </a:rPr>
              <a:t>accelerators</a:t>
            </a:r>
            <a:r>
              <a:rPr lang="en-US" dirty="0">
                <a:solidFill>
                  <a:srgbClr val="0E2841"/>
                </a:solidFill>
              </a:rPr>
              <a:t> generally focus on the high-tech sector by providing support for new businesses in various stages of development including space, admin resources and mentoring.  </a:t>
            </a:r>
          </a:p>
          <a:p>
            <a:endParaRPr lang="en-US" dirty="0"/>
          </a:p>
        </p:txBody>
      </p:sp>
      <p:sp>
        <p:nvSpPr>
          <p:cNvPr id="4" name="Rectangle 3">
            <a:extLst>
              <a:ext uri="{FF2B5EF4-FFF2-40B4-BE49-F238E27FC236}">
                <a16:creationId xmlns:a16="http://schemas.microsoft.com/office/drawing/2014/main" id="{E708D075-FE46-7BF9-3BDB-27FFB0990964}"/>
              </a:ext>
            </a:extLst>
          </p:cNvPr>
          <p:cNvSpPr/>
          <p:nvPr/>
        </p:nvSpPr>
        <p:spPr>
          <a:xfrm>
            <a:off x="949819" y="3558310"/>
            <a:ext cx="4798828" cy="3003757"/>
          </a:xfrm>
          <a:custGeom>
            <a:avLst/>
            <a:gdLst>
              <a:gd name="csX0" fmla="*/ 0 w 4798828"/>
              <a:gd name="csY0" fmla="*/ 0 h 3003757"/>
              <a:gd name="csX1" fmla="*/ 781523 w 4798828"/>
              <a:gd name="csY1" fmla="*/ 0 h 3003757"/>
              <a:gd name="csX2" fmla="*/ 1467070 w 4798828"/>
              <a:gd name="csY2" fmla="*/ 0 h 3003757"/>
              <a:gd name="csX3" fmla="*/ 2248594 w 4798828"/>
              <a:gd name="csY3" fmla="*/ 0 h 3003757"/>
              <a:gd name="csX4" fmla="*/ 3030117 w 4798828"/>
              <a:gd name="csY4" fmla="*/ 0 h 3003757"/>
              <a:gd name="csX5" fmla="*/ 3811641 w 4798828"/>
              <a:gd name="csY5" fmla="*/ 0 h 3003757"/>
              <a:gd name="csX6" fmla="*/ 4798828 w 4798828"/>
              <a:gd name="csY6" fmla="*/ 0 h 3003757"/>
              <a:gd name="csX7" fmla="*/ 4798828 w 4798828"/>
              <a:gd name="csY7" fmla="*/ 630789 h 3003757"/>
              <a:gd name="csX8" fmla="*/ 4798828 w 4798828"/>
              <a:gd name="csY8" fmla="*/ 1141428 h 3003757"/>
              <a:gd name="csX9" fmla="*/ 4798828 w 4798828"/>
              <a:gd name="csY9" fmla="*/ 1652066 h 3003757"/>
              <a:gd name="csX10" fmla="*/ 4798828 w 4798828"/>
              <a:gd name="csY10" fmla="*/ 2282855 h 3003757"/>
              <a:gd name="csX11" fmla="*/ 4798828 w 4798828"/>
              <a:gd name="csY11" fmla="*/ 3003757 h 3003757"/>
              <a:gd name="csX12" fmla="*/ 4209258 w 4798828"/>
              <a:gd name="csY12" fmla="*/ 3003757 h 3003757"/>
              <a:gd name="csX13" fmla="*/ 3427734 w 4798828"/>
              <a:gd name="csY13" fmla="*/ 3003757 h 3003757"/>
              <a:gd name="csX14" fmla="*/ 2694199 w 4798828"/>
              <a:gd name="csY14" fmla="*/ 3003757 h 3003757"/>
              <a:gd name="csX15" fmla="*/ 2104629 w 4798828"/>
              <a:gd name="csY15" fmla="*/ 3003757 h 3003757"/>
              <a:gd name="csX16" fmla="*/ 1563047 w 4798828"/>
              <a:gd name="csY16" fmla="*/ 3003757 h 3003757"/>
              <a:gd name="csX17" fmla="*/ 973477 w 4798828"/>
              <a:gd name="csY17" fmla="*/ 3003757 h 3003757"/>
              <a:gd name="csX18" fmla="*/ 0 w 4798828"/>
              <a:gd name="csY18" fmla="*/ 3003757 h 3003757"/>
              <a:gd name="csX19" fmla="*/ 0 w 4798828"/>
              <a:gd name="csY19" fmla="*/ 2403006 h 3003757"/>
              <a:gd name="csX20" fmla="*/ 0 w 4798828"/>
              <a:gd name="csY20" fmla="*/ 1862329 h 3003757"/>
              <a:gd name="csX21" fmla="*/ 0 w 4798828"/>
              <a:gd name="csY21" fmla="*/ 1351691 h 3003757"/>
              <a:gd name="csX22" fmla="*/ 0 w 4798828"/>
              <a:gd name="csY22" fmla="*/ 750939 h 3003757"/>
              <a:gd name="csX23" fmla="*/ 0 w 4798828"/>
              <a:gd name="csY23"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4798828" h="3003757" fill="none" extrusionOk="0">
                <a:moveTo>
                  <a:pt x="0" y="0"/>
                </a:moveTo>
                <a:cubicBezTo>
                  <a:pt x="369994" y="-15264"/>
                  <a:pt x="551465" y="18590"/>
                  <a:pt x="781523" y="0"/>
                </a:cubicBezTo>
                <a:cubicBezTo>
                  <a:pt x="1011581" y="-18590"/>
                  <a:pt x="1152751" y="-30924"/>
                  <a:pt x="1467070" y="0"/>
                </a:cubicBezTo>
                <a:cubicBezTo>
                  <a:pt x="1781389" y="30924"/>
                  <a:pt x="2068443" y="-5224"/>
                  <a:pt x="2248594" y="0"/>
                </a:cubicBezTo>
                <a:cubicBezTo>
                  <a:pt x="2428745" y="5224"/>
                  <a:pt x="2826981" y="11855"/>
                  <a:pt x="3030117" y="0"/>
                </a:cubicBezTo>
                <a:cubicBezTo>
                  <a:pt x="3233253" y="-11855"/>
                  <a:pt x="3467162" y="32090"/>
                  <a:pt x="3811641" y="0"/>
                </a:cubicBezTo>
                <a:cubicBezTo>
                  <a:pt x="4156120" y="-32090"/>
                  <a:pt x="4449120" y="32475"/>
                  <a:pt x="4798828" y="0"/>
                </a:cubicBezTo>
                <a:cubicBezTo>
                  <a:pt x="4820336" y="192929"/>
                  <a:pt x="4802214" y="429464"/>
                  <a:pt x="4798828" y="630789"/>
                </a:cubicBezTo>
                <a:cubicBezTo>
                  <a:pt x="4795442" y="832114"/>
                  <a:pt x="4791343" y="1011943"/>
                  <a:pt x="4798828" y="1141428"/>
                </a:cubicBezTo>
                <a:cubicBezTo>
                  <a:pt x="4806313" y="1270913"/>
                  <a:pt x="4799133" y="1537483"/>
                  <a:pt x="4798828" y="1652066"/>
                </a:cubicBezTo>
                <a:cubicBezTo>
                  <a:pt x="4798523" y="1766649"/>
                  <a:pt x="4789671" y="2032584"/>
                  <a:pt x="4798828" y="2282855"/>
                </a:cubicBezTo>
                <a:cubicBezTo>
                  <a:pt x="4807985" y="2533126"/>
                  <a:pt x="4816688" y="2656786"/>
                  <a:pt x="4798828" y="3003757"/>
                </a:cubicBezTo>
                <a:cubicBezTo>
                  <a:pt x="4607985" y="2976229"/>
                  <a:pt x="4362476" y="2987853"/>
                  <a:pt x="4209258" y="3003757"/>
                </a:cubicBezTo>
                <a:cubicBezTo>
                  <a:pt x="4056040" y="3019662"/>
                  <a:pt x="3775069" y="2965721"/>
                  <a:pt x="3427734" y="3003757"/>
                </a:cubicBezTo>
                <a:cubicBezTo>
                  <a:pt x="3080399" y="3041793"/>
                  <a:pt x="2956442" y="2987233"/>
                  <a:pt x="2694199" y="3003757"/>
                </a:cubicBezTo>
                <a:cubicBezTo>
                  <a:pt x="2431957" y="3020281"/>
                  <a:pt x="2376597" y="2998831"/>
                  <a:pt x="2104629" y="3003757"/>
                </a:cubicBezTo>
                <a:cubicBezTo>
                  <a:pt x="1832661" y="3008684"/>
                  <a:pt x="1785271" y="3012872"/>
                  <a:pt x="1563047" y="3003757"/>
                </a:cubicBezTo>
                <a:cubicBezTo>
                  <a:pt x="1340823" y="2994642"/>
                  <a:pt x="1196038" y="3004440"/>
                  <a:pt x="973477" y="3003757"/>
                </a:cubicBezTo>
                <a:cubicBezTo>
                  <a:pt x="750916" y="3003075"/>
                  <a:pt x="306270" y="2970933"/>
                  <a:pt x="0" y="3003757"/>
                </a:cubicBezTo>
                <a:cubicBezTo>
                  <a:pt x="-16023" y="2775977"/>
                  <a:pt x="7389" y="2668293"/>
                  <a:pt x="0" y="2403006"/>
                </a:cubicBezTo>
                <a:cubicBezTo>
                  <a:pt x="-7389" y="2137719"/>
                  <a:pt x="-18483" y="2005342"/>
                  <a:pt x="0" y="1862329"/>
                </a:cubicBezTo>
                <a:cubicBezTo>
                  <a:pt x="18483" y="1719316"/>
                  <a:pt x="24596" y="1488566"/>
                  <a:pt x="0" y="1351691"/>
                </a:cubicBezTo>
                <a:cubicBezTo>
                  <a:pt x="-24596" y="1214816"/>
                  <a:pt x="-17572" y="902947"/>
                  <a:pt x="0" y="750939"/>
                </a:cubicBezTo>
                <a:cubicBezTo>
                  <a:pt x="17572" y="598931"/>
                  <a:pt x="16408" y="335806"/>
                  <a:pt x="0" y="0"/>
                </a:cubicBezTo>
                <a:close/>
              </a:path>
              <a:path w="4798828" h="3003757" stroke="0" extrusionOk="0">
                <a:moveTo>
                  <a:pt x="0" y="0"/>
                </a:moveTo>
                <a:cubicBezTo>
                  <a:pt x="185291" y="9176"/>
                  <a:pt x="468420" y="2953"/>
                  <a:pt x="781523" y="0"/>
                </a:cubicBezTo>
                <a:cubicBezTo>
                  <a:pt x="1094626" y="-2953"/>
                  <a:pt x="1141285" y="20972"/>
                  <a:pt x="1323105" y="0"/>
                </a:cubicBezTo>
                <a:cubicBezTo>
                  <a:pt x="1504925" y="-20972"/>
                  <a:pt x="1745166" y="-27925"/>
                  <a:pt x="2056641" y="0"/>
                </a:cubicBezTo>
                <a:cubicBezTo>
                  <a:pt x="2368116" y="27925"/>
                  <a:pt x="2479065" y="-25142"/>
                  <a:pt x="2694199" y="0"/>
                </a:cubicBezTo>
                <a:cubicBezTo>
                  <a:pt x="2909333" y="25142"/>
                  <a:pt x="3159560" y="11397"/>
                  <a:pt x="3427734" y="0"/>
                </a:cubicBezTo>
                <a:cubicBezTo>
                  <a:pt x="3695909" y="-11397"/>
                  <a:pt x="3831019" y="-25232"/>
                  <a:pt x="3969316" y="0"/>
                </a:cubicBezTo>
                <a:cubicBezTo>
                  <a:pt x="4107613" y="25232"/>
                  <a:pt x="4444144" y="35009"/>
                  <a:pt x="4798828" y="0"/>
                </a:cubicBezTo>
                <a:cubicBezTo>
                  <a:pt x="4824620" y="310114"/>
                  <a:pt x="4820029" y="413450"/>
                  <a:pt x="4798828" y="630789"/>
                </a:cubicBezTo>
                <a:cubicBezTo>
                  <a:pt x="4777627" y="848128"/>
                  <a:pt x="4789521" y="1012514"/>
                  <a:pt x="4798828" y="1231540"/>
                </a:cubicBezTo>
                <a:cubicBezTo>
                  <a:pt x="4808135" y="1450566"/>
                  <a:pt x="4808900" y="1639063"/>
                  <a:pt x="4798828" y="1862329"/>
                </a:cubicBezTo>
                <a:cubicBezTo>
                  <a:pt x="4788756" y="2085595"/>
                  <a:pt x="4800392" y="2687967"/>
                  <a:pt x="4798828" y="3003757"/>
                </a:cubicBezTo>
                <a:cubicBezTo>
                  <a:pt x="4519748" y="3021872"/>
                  <a:pt x="4324301" y="2974853"/>
                  <a:pt x="4113281" y="3003757"/>
                </a:cubicBezTo>
                <a:cubicBezTo>
                  <a:pt x="3902261" y="3032661"/>
                  <a:pt x="3660641" y="3037238"/>
                  <a:pt x="3331758" y="3003757"/>
                </a:cubicBezTo>
                <a:cubicBezTo>
                  <a:pt x="3002875" y="2970276"/>
                  <a:pt x="2919193" y="3013554"/>
                  <a:pt x="2742187" y="3003757"/>
                </a:cubicBezTo>
                <a:cubicBezTo>
                  <a:pt x="2565181" y="2993960"/>
                  <a:pt x="2121508" y="3023890"/>
                  <a:pt x="1960664" y="3003757"/>
                </a:cubicBezTo>
                <a:cubicBezTo>
                  <a:pt x="1799820" y="2983624"/>
                  <a:pt x="1377736" y="2997433"/>
                  <a:pt x="1227129" y="3003757"/>
                </a:cubicBezTo>
                <a:cubicBezTo>
                  <a:pt x="1076523" y="3010081"/>
                  <a:pt x="277218" y="3060242"/>
                  <a:pt x="0" y="3003757"/>
                </a:cubicBezTo>
                <a:cubicBezTo>
                  <a:pt x="-30464" y="2804115"/>
                  <a:pt x="-20797" y="2504184"/>
                  <a:pt x="0" y="2342930"/>
                </a:cubicBezTo>
                <a:cubicBezTo>
                  <a:pt x="20797" y="2181676"/>
                  <a:pt x="-20590" y="1916177"/>
                  <a:pt x="0" y="1712141"/>
                </a:cubicBezTo>
                <a:cubicBezTo>
                  <a:pt x="20590" y="1508105"/>
                  <a:pt x="-11561" y="1234739"/>
                  <a:pt x="0" y="1111390"/>
                </a:cubicBezTo>
                <a:cubicBezTo>
                  <a:pt x="11561" y="988041"/>
                  <a:pt x="-8807" y="823373"/>
                  <a:pt x="0" y="540676"/>
                </a:cubicBezTo>
                <a:cubicBezTo>
                  <a:pt x="8807" y="257979"/>
                  <a:pt x="-10467" y="209243"/>
                  <a:pt x="0" y="0"/>
                </a:cubicBezTo>
                <a:close/>
              </a:path>
            </a:pathLst>
          </a:custGeom>
          <a:solidFill>
            <a:srgbClr val="459137"/>
          </a:solidFill>
          <a:ln w="38100" cap="flat" cmpd="sng" algn="ctr">
            <a:solidFill>
              <a:srgbClr val="28708B"/>
            </a:solidFill>
            <a:prstDash val="solid"/>
            <a:miter lim="800000"/>
            <a:extLst>
              <a:ext uri="{C807C97D-BFC1-408E-A445-0C87EB9F89A2}">
                <ask:lineSketchStyleProps xmlns:ask="http://schemas.microsoft.com/office/drawing/2018/sketchyshapes" sd="1593702285">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kern="0" dirty="0">
              <a:solidFill>
                <a:prstClr val="white"/>
              </a:solidFill>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Pros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Access to resources in addition to funding</a:t>
            </a: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Credibility</a:t>
            </a: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Higher rate of success</a:t>
            </a:r>
          </a:p>
          <a:p>
            <a:pPr marR="0" lvl="0" algn="ctr" defTabSz="914400" rtl="0" eaLnBrk="1" fontAlgn="auto" latinLnBrk="0" hangingPunct="1">
              <a:lnSpc>
                <a:spcPct val="100000"/>
              </a:lnSpc>
              <a:spcBef>
                <a:spcPts val="0"/>
              </a:spcBef>
              <a:spcAft>
                <a:spcPts val="0"/>
              </a:spcAft>
              <a:buClrTx/>
              <a:buSzTx/>
              <a:tabLst/>
              <a:defRPr/>
            </a:pPr>
            <a:endParaRPr lang="en-US" sz="2400" kern="0" dirty="0">
              <a:solidFill>
                <a:prstClr val="white"/>
              </a:solidFill>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2400" kern="0" dirty="0">
              <a:solidFill>
                <a:prstClr val="white"/>
              </a:solidFill>
              <a:latin typeface="Bierstadt" panose="020B0004020202020204" pitchFamily="34" charset="0"/>
            </a:endParaRPr>
          </a:p>
          <a:p>
            <a:pPr marR="0" lvl="0" algn="ctr" defTabSz="914400" rtl="0" eaLnBrk="1" fontAlgn="auto" latinLnBrk="0" hangingPunct="1">
              <a:lnSpc>
                <a:spcPct val="100000"/>
              </a:lnSpc>
              <a:spcBef>
                <a:spcPts val="0"/>
              </a:spcBef>
              <a:spcAft>
                <a:spcPts val="0"/>
              </a:spcAft>
              <a:buClrTx/>
              <a:buSzTx/>
              <a:tabLst/>
              <a:defRPr/>
            </a:pPr>
            <a:r>
              <a:rPr lang="en-US" sz="2400" kern="0" dirty="0">
                <a:solidFill>
                  <a:prstClr val="white"/>
                </a:solidFill>
                <a:latin typeface="Bierstadt" panose="020B00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sp>
        <p:nvSpPr>
          <p:cNvPr id="5" name="Rectangle 4">
            <a:extLst>
              <a:ext uri="{FF2B5EF4-FFF2-40B4-BE49-F238E27FC236}">
                <a16:creationId xmlns:a16="http://schemas.microsoft.com/office/drawing/2014/main" id="{565F247F-8395-23B1-29DB-98097CE7B603}"/>
              </a:ext>
            </a:extLst>
          </p:cNvPr>
          <p:cNvSpPr/>
          <p:nvPr/>
        </p:nvSpPr>
        <p:spPr>
          <a:xfrm>
            <a:off x="6302082" y="3558310"/>
            <a:ext cx="4940099" cy="3003757"/>
          </a:xfrm>
          <a:custGeom>
            <a:avLst/>
            <a:gdLst>
              <a:gd name="csX0" fmla="*/ 0 w 4940099"/>
              <a:gd name="csY0" fmla="*/ 0 h 3003757"/>
              <a:gd name="csX1" fmla="*/ 617512 w 4940099"/>
              <a:gd name="csY1" fmla="*/ 0 h 3003757"/>
              <a:gd name="csX2" fmla="*/ 1235025 w 4940099"/>
              <a:gd name="csY2" fmla="*/ 0 h 3003757"/>
              <a:gd name="csX3" fmla="*/ 1852537 w 4940099"/>
              <a:gd name="csY3" fmla="*/ 0 h 3003757"/>
              <a:gd name="csX4" fmla="*/ 2519450 w 4940099"/>
              <a:gd name="csY4" fmla="*/ 0 h 3003757"/>
              <a:gd name="csX5" fmla="*/ 3087562 w 4940099"/>
              <a:gd name="csY5" fmla="*/ 0 h 3003757"/>
              <a:gd name="csX6" fmla="*/ 3556871 w 4940099"/>
              <a:gd name="csY6" fmla="*/ 0 h 3003757"/>
              <a:gd name="csX7" fmla="*/ 4223785 w 4940099"/>
              <a:gd name="csY7" fmla="*/ 0 h 3003757"/>
              <a:gd name="csX8" fmla="*/ 4940099 w 4940099"/>
              <a:gd name="csY8" fmla="*/ 0 h 3003757"/>
              <a:gd name="csX9" fmla="*/ 4940099 w 4940099"/>
              <a:gd name="csY9" fmla="*/ 570714 h 3003757"/>
              <a:gd name="csX10" fmla="*/ 4940099 w 4940099"/>
              <a:gd name="csY10" fmla="*/ 1201503 h 3003757"/>
              <a:gd name="csX11" fmla="*/ 4940099 w 4940099"/>
              <a:gd name="csY11" fmla="*/ 1802254 h 3003757"/>
              <a:gd name="csX12" fmla="*/ 4940099 w 4940099"/>
              <a:gd name="csY12" fmla="*/ 2372968 h 3003757"/>
              <a:gd name="csX13" fmla="*/ 4940099 w 4940099"/>
              <a:gd name="csY13" fmla="*/ 3003757 h 3003757"/>
              <a:gd name="csX14" fmla="*/ 4322587 w 4940099"/>
              <a:gd name="csY14" fmla="*/ 3003757 h 3003757"/>
              <a:gd name="csX15" fmla="*/ 3803876 w 4940099"/>
              <a:gd name="csY15" fmla="*/ 3003757 h 3003757"/>
              <a:gd name="csX16" fmla="*/ 3334567 w 4940099"/>
              <a:gd name="csY16" fmla="*/ 3003757 h 3003757"/>
              <a:gd name="csX17" fmla="*/ 2667653 w 4940099"/>
              <a:gd name="csY17" fmla="*/ 3003757 h 3003757"/>
              <a:gd name="csX18" fmla="*/ 2000740 w 4940099"/>
              <a:gd name="csY18" fmla="*/ 3003757 h 3003757"/>
              <a:gd name="csX19" fmla="*/ 1432629 w 4940099"/>
              <a:gd name="csY19" fmla="*/ 3003757 h 3003757"/>
              <a:gd name="csX20" fmla="*/ 716314 w 4940099"/>
              <a:gd name="csY20" fmla="*/ 3003757 h 3003757"/>
              <a:gd name="csX21" fmla="*/ 0 w 4940099"/>
              <a:gd name="csY21" fmla="*/ 3003757 h 3003757"/>
              <a:gd name="csX22" fmla="*/ 0 w 4940099"/>
              <a:gd name="csY22" fmla="*/ 2493118 h 3003757"/>
              <a:gd name="csX23" fmla="*/ 0 w 4940099"/>
              <a:gd name="csY23" fmla="*/ 1952442 h 3003757"/>
              <a:gd name="csX24" fmla="*/ 0 w 4940099"/>
              <a:gd name="csY24" fmla="*/ 1351691 h 3003757"/>
              <a:gd name="csX25" fmla="*/ 0 w 4940099"/>
              <a:gd name="csY25" fmla="*/ 690864 h 3003757"/>
              <a:gd name="csX26" fmla="*/ 0 w 4940099"/>
              <a:gd name="csY26"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4940099" h="3003757" fill="none" extrusionOk="0">
                <a:moveTo>
                  <a:pt x="0" y="0"/>
                </a:moveTo>
                <a:cubicBezTo>
                  <a:pt x="226322" y="-17731"/>
                  <a:pt x="427946" y="27813"/>
                  <a:pt x="617512" y="0"/>
                </a:cubicBezTo>
                <a:cubicBezTo>
                  <a:pt x="807078" y="-27813"/>
                  <a:pt x="969231" y="26409"/>
                  <a:pt x="1235025" y="0"/>
                </a:cubicBezTo>
                <a:cubicBezTo>
                  <a:pt x="1500819" y="-26409"/>
                  <a:pt x="1695202" y="28124"/>
                  <a:pt x="1852537" y="0"/>
                </a:cubicBezTo>
                <a:cubicBezTo>
                  <a:pt x="2009872" y="-28124"/>
                  <a:pt x="2316770" y="5535"/>
                  <a:pt x="2519450" y="0"/>
                </a:cubicBezTo>
                <a:cubicBezTo>
                  <a:pt x="2722130" y="-5535"/>
                  <a:pt x="2820071" y="13717"/>
                  <a:pt x="3087562" y="0"/>
                </a:cubicBezTo>
                <a:cubicBezTo>
                  <a:pt x="3355053" y="-13717"/>
                  <a:pt x="3423838" y="-316"/>
                  <a:pt x="3556871" y="0"/>
                </a:cubicBezTo>
                <a:cubicBezTo>
                  <a:pt x="3689904" y="316"/>
                  <a:pt x="3917852" y="-7960"/>
                  <a:pt x="4223785" y="0"/>
                </a:cubicBezTo>
                <a:cubicBezTo>
                  <a:pt x="4529718" y="7960"/>
                  <a:pt x="4717898" y="24318"/>
                  <a:pt x="4940099" y="0"/>
                </a:cubicBezTo>
                <a:cubicBezTo>
                  <a:pt x="4958025" y="225853"/>
                  <a:pt x="4926613" y="453880"/>
                  <a:pt x="4940099" y="570714"/>
                </a:cubicBezTo>
                <a:cubicBezTo>
                  <a:pt x="4953585" y="687548"/>
                  <a:pt x="4908857" y="1062386"/>
                  <a:pt x="4940099" y="1201503"/>
                </a:cubicBezTo>
                <a:cubicBezTo>
                  <a:pt x="4971341" y="1340620"/>
                  <a:pt x="4919472" y="1570727"/>
                  <a:pt x="4940099" y="1802254"/>
                </a:cubicBezTo>
                <a:cubicBezTo>
                  <a:pt x="4960726" y="2033781"/>
                  <a:pt x="4941636" y="2249461"/>
                  <a:pt x="4940099" y="2372968"/>
                </a:cubicBezTo>
                <a:cubicBezTo>
                  <a:pt x="4938562" y="2496475"/>
                  <a:pt x="4961085" y="2771474"/>
                  <a:pt x="4940099" y="3003757"/>
                </a:cubicBezTo>
                <a:cubicBezTo>
                  <a:pt x="4711811" y="2994913"/>
                  <a:pt x="4555682" y="2978081"/>
                  <a:pt x="4322587" y="3003757"/>
                </a:cubicBezTo>
                <a:cubicBezTo>
                  <a:pt x="4089492" y="3029433"/>
                  <a:pt x="3908915" y="3025734"/>
                  <a:pt x="3803876" y="3003757"/>
                </a:cubicBezTo>
                <a:cubicBezTo>
                  <a:pt x="3698837" y="2981780"/>
                  <a:pt x="3465125" y="2985260"/>
                  <a:pt x="3334567" y="3003757"/>
                </a:cubicBezTo>
                <a:cubicBezTo>
                  <a:pt x="3204009" y="3022254"/>
                  <a:pt x="2902540" y="3024869"/>
                  <a:pt x="2667653" y="3003757"/>
                </a:cubicBezTo>
                <a:cubicBezTo>
                  <a:pt x="2432766" y="2982645"/>
                  <a:pt x="2218612" y="2975192"/>
                  <a:pt x="2000740" y="3003757"/>
                </a:cubicBezTo>
                <a:cubicBezTo>
                  <a:pt x="1782868" y="3032322"/>
                  <a:pt x="1675130" y="3016645"/>
                  <a:pt x="1432629" y="3003757"/>
                </a:cubicBezTo>
                <a:cubicBezTo>
                  <a:pt x="1190128" y="2990869"/>
                  <a:pt x="1047197" y="3028140"/>
                  <a:pt x="716314" y="3003757"/>
                </a:cubicBezTo>
                <a:cubicBezTo>
                  <a:pt x="385432" y="2979374"/>
                  <a:pt x="237187" y="3033885"/>
                  <a:pt x="0" y="3003757"/>
                </a:cubicBezTo>
                <a:cubicBezTo>
                  <a:pt x="-6135" y="2896864"/>
                  <a:pt x="17205" y="2640016"/>
                  <a:pt x="0" y="2493118"/>
                </a:cubicBezTo>
                <a:cubicBezTo>
                  <a:pt x="-17205" y="2346220"/>
                  <a:pt x="-3885" y="2220410"/>
                  <a:pt x="0" y="1952442"/>
                </a:cubicBezTo>
                <a:cubicBezTo>
                  <a:pt x="3885" y="1684474"/>
                  <a:pt x="-12173" y="1582150"/>
                  <a:pt x="0" y="1351691"/>
                </a:cubicBezTo>
                <a:cubicBezTo>
                  <a:pt x="12173" y="1121232"/>
                  <a:pt x="11348" y="933325"/>
                  <a:pt x="0" y="690864"/>
                </a:cubicBezTo>
                <a:cubicBezTo>
                  <a:pt x="-11348" y="448403"/>
                  <a:pt x="-35" y="336005"/>
                  <a:pt x="0" y="0"/>
                </a:cubicBezTo>
                <a:close/>
              </a:path>
              <a:path w="4940099" h="3003757" stroke="0" extrusionOk="0">
                <a:moveTo>
                  <a:pt x="0" y="0"/>
                </a:moveTo>
                <a:cubicBezTo>
                  <a:pt x="195035" y="-25709"/>
                  <a:pt x="406397" y="6449"/>
                  <a:pt x="568111" y="0"/>
                </a:cubicBezTo>
                <a:cubicBezTo>
                  <a:pt x="729825" y="-6449"/>
                  <a:pt x="877125" y="18495"/>
                  <a:pt x="1086822" y="0"/>
                </a:cubicBezTo>
                <a:cubicBezTo>
                  <a:pt x="1296519" y="-18495"/>
                  <a:pt x="1342944" y="20903"/>
                  <a:pt x="1556131" y="0"/>
                </a:cubicBezTo>
                <a:cubicBezTo>
                  <a:pt x="1769318" y="-20903"/>
                  <a:pt x="1959961" y="7626"/>
                  <a:pt x="2272446" y="0"/>
                </a:cubicBezTo>
                <a:cubicBezTo>
                  <a:pt x="2584931" y="-7626"/>
                  <a:pt x="2674144" y="-23032"/>
                  <a:pt x="2988760" y="0"/>
                </a:cubicBezTo>
                <a:cubicBezTo>
                  <a:pt x="3303376" y="23032"/>
                  <a:pt x="3475981" y="1602"/>
                  <a:pt x="3606272" y="0"/>
                </a:cubicBezTo>
                <a:cubicBezTo>
                  <a:pt x="3736563" y="-1602"/>
                  <a:pt x="3949383" y="4268"/>
                  <a:pt x="4273186" y="0"/>
                </a:cubicBezTo>
                <a:cubicBezTo>
                  <a:pt x="4596989" y="-4268"/>
                  <a:pt x="4748148" y="13508"/>
                  <a:pt x="4940099" y="0"/>
                </a:cubicBezTo>
                <a:cubicBezTo>
                  <a:pt x="4931332" y="202660"/>
                  <a:pt x="4942343" y="282721"/>
                  <a:pt x="4940099" y="510639"/>
                </a:cubicBezTo>
                <a:cubicBezTo>
                  <a:pt x="4937855" y="738557"/>
                  <a:pt x="4910501" y="969241"/>
                  <a:pt x="4940099" y="1141428"/>
                </a:cubicBezTo>
                <a:cubicBezTo>
                  <a:pt x="4969697" y="1313615"/>
                  <a:pt x="4968797" y="1554418"/>
                  <a:pt x="4940099" y="1802254"/>
                </a:cubicBezTo>
                <a:cubicBezTo>
                  <a:pt x="4911401" y="2050090"/>
                  <a:pt x="4928126" y="2281181"/>
                  <a:pt x="4940099" y="2463081"/>
                </a:cubicBezTo>
                <a:cubicBezTo>
                  <a:pt x="4952072" y="2644981"/>
                  <a:pt x="4930702" y="2818927"/>
                  <a:pt x="4940099" y="3003757"/>
                </a:cubicBezTo>
                <a:cubicBezTo>
                  <a:pt x="4592701" y="3013351"/>
                  <a:pt x="4527595" y="2998848"/>
                  <a:pt x="4223785" y="3003757"/>
                </a:cubicBezTo>
                <a:cubicBezTo>
                  <a:pt x="3919975" y="3008666"/>
                  <a:pt x="3893032" y="3007123"/>
                  <a:pt x="3754475" y="3003757"/>
                </a:cubicBezTo>
                <a:cubicBezTo>
                  <a:pt x="3615918" y="3000392"/>
                  <a:pt x="3421077" y="3018658"/>
                  <a:pt x="3285166" y="3003757"/>
                </a:cubicBezTo>
                <a:cubicBezTo>
                  <a:pt x="3149255" y="2988856"/>
                  <a:pt x="2935531" y="2980592"/>
                  <a:pt x="2766455" y="3003757"/>
                </a:cubicBezTo>
                <a:cubicBezTo>
                  <a:pt x="2597379" y="3026922"/>
                  <a:pt x="2494177" y="3010389"/>
                  <a:pt x="2297146" y="3003757"/>
                </a:cubicBezTo>
                <a:cubicBezTo>
                  <a:pt x="2100115" y="2997125"/>
                  <a:pt x="1886012" y="2986162"/>
                  <a:pt x="1778436" y="3003757"/>
                </a:cubicBezTo>
                <a:cubicBezTo>
                  <a:pt x="1670860" y="3021353"/>
                  <a:pt x="1254818" y="2982215"/>
                  <a:pt x="1111522" y="3003757"/>
                </a:cubicBezTo>
                <a:cubicBezTo>
                  <a:pt x="968226" y="3025299"/>
                  <a:pt x="236783" y="3036169"/>
                  <a:pt x="0" y="3003757"/>
                </a:cubicBezTo>
                <a:cubicBezTo>
                  <a:pt x="25461" y="2889145"/>
                  <a:pt x="-19748" y="2719220"/>
                  <a:pt x="0" y="2463081"/>
                </a:cubicBezTo>
                <a:cubicBezTo>
                  <a:pt x="19748" y="2206942"/>
                  <a:pt x="5264" y="2002404"/>
                  <a:pt x="0" y="1802254"/>
                </a:cubicBezTo>
                <a:cubicBezTo>
                  <a:pt x="-5264" y="1602104"/>
                  <a:pt x="27235" y="1459302"/>
                  <a:pt x="0" y="1141428"/>
                </a:cubicBezTo>
                <a:cubicBezTo>
                  <a:pt x="-27235" y="823554"/>
                  <a:pt x="-7149" y="513953"/>
                  <a:pt x="0" y="0"/>
                </a:cubicBezTo>
                <a:close/>
              </a:path>
            </a:pathLst>
          </a:custGeom>
          <a:solidFill>
            <a:srgbClr val="008B9C"/>
          </a:solidFill>
          <a:ln w="38100" cap="flat" cmpd="sng" algn="ctr">
            <a:solidFill>
              <a:srgbClr val="28708B"/>
            </a:solidFill>
            <a:prstDash val="solid"/>
            <a:miter lim="800000"/>
            <a:extLst>
              <a:ext uri="{C807C97D-BFC1-408E-A445-0C87EB9F89A2}">
                <ask:lineSketchStyleProps xmlns:ask="http://schemas.microsoft.com/office/drawing/2018/sketchyshapes" sd="536942172">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kern="0" dirty="0">
              <a:solidFill>
                <a:prstClr val="white"/>
              </a:solidFill>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Cons</a:t>
            </a:r>
          </a:p>
          <a:p>
            <a:pPr marR="0" lvl="0" algn="ctr" defTabSz="914400" rtl="0" eaLnBrk="1" fontAlgn="auto" latinLnBrk="0" hangingPunct="1">
              <a:lnSpc>
                <a:spcPct val="100000"/>
              </a:lnSpc>
              <a:spcBef>
                <a:spcPts val="0"/>
              </a:spcBef>
              <a:spcAft>
                <a:spcPts val="0"/>
              </a:spcAft>
              <a:buClrTx/>
              <a:buSzTx/>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Equity stake</a:t>
            </a: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Time commitment</a:t>
            </a: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May include restrictions</a:t>
            </a:r>
          </a:p>
          <a:p>
            <a:pPr marR="0" lvl="0" algn="ctr" defTabSz="914400" rtl="0" eaLnBrk="1" fontAlgn="auto" latinLnBrk="0" hangingPunct="1">
              <a:lnSpc>
                <a:spcPct val="100000"/>
              </a:lnSpc>
              <a:spcBef>
                <a:spcPts val="0"/>
              </a:spcBef>
              <a:spcAft>
                <a:spcPts val="0"/>
              </a:spcAft>
              <a:buClrTx/>
              <a:buSzTx/>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R="0" lvl="0" algn="ctr" defTabSz="914400" rtl="0" eaLnBrk="1" fontAlgn="auto" latinLnBrk="0" hangingPunct="1">
              <a:lnSpc>
                <a:spcPct val="100000"/>
              </a:lnSpc>
              <a:spcBef>
                <a:spcPts val="0"/>
              </a:spcBef>
              <a:spcAft>
                <a:spcPts val="0"/>
              </a:spcAft>
              <a:buClrTx/>
              <a:buSzTx/>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pic>
        <p:nvPicPr>
          <p:cNvPr id="6" name="Picture 5">
            <a:extLst>
              <a:ext uri="{FF2B5EF4-FFF2-40B4-BE49-F238E27FC236}">
                <a16:creationId xmlns:a16="http://schemas.microsoft.com/office/drawing/2014/main" id="{5E4C7319-842A-09DF-E001-E9F0F4E52F83}"/>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275" y="3275914"/>
            <a:ext cx="1222681" cy="1222681"/>
          </a:xfrm>
          <a:prstGeom prst="rect">
            <a:avLst/>
          </a:prstGeom>
        </p:spPr>
      </p:pic>
      <p:pic>
        <p:nvPicPr>
          <p:cNvPr id="7" name="Picture 6">
            <a:extLst>
              <a:ext uri="{FF2B5EF4-FFF2-40B4-BE49-F238E27FC236}">
                <a16:creationId xmlns:a16="http://schemas.microsoft.com/office/drawing/2014/main" id="{C631EBD5-0856-A54D-AF6A-50FB3D8DC6D0}"/>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3305464"/>
            <a:ext cx="1222681" cy="1222681"/>
          </a:xfrm>
          <a:prstGeom prst="rect">
            <a:avLst/>
          </a:prstGeom>
        </p:spPr>
      </p:pic>
      <p:pic>
        <p:nvPicPr>
          <p:cNvPr id="9" name="Picture 8">
            <a:extLst>
              <a:ext uri="{FF2B5EF4-FFF2-40B4-BE49-F238E27FC236}">
                <a16:creationId xmlns:a16="http://schemas.microsoft.com/office/drawing/2014/main" id="{A3D69F36-7DE6-7742-D163-9A617B659A5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57486" y="1726386"/>
            <a:ext cx="1716027" cy="1714503"/>
          </a:xfrm>
          <a:prstGeom prst="rect">
            <a:avLst/>
          </a:prstGeom>
        </p:spPr>
      </p:pic>
    </p:spTree>
    <p:extLst>
      <p:ext uri="{BB962C8B-B14F-4D97-AF65-F5344CB8AC3E}">
        <p14:creationId xmlns:p14="http://schemas.microsoft.com/office/powerpoint/2010/main" val="1933974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C00CE-5411-80E9-6CB9-1C9577F59E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BF5AE-C658-A7C8-9F73-B81866BFA3A5}"/>
              </a:ext>
            </a:extLst>
          </p:cNvPr>
          <p:cNvSpPr>
            <a:spLocks noGrp="1"/>
          </p:cNvSpPr>
          <p:nvPr>
            <p:ph type="title"/>
          </p:nvPr>
        </p:nvSpPr>
        <p:spPr/>
        <p:txBody>
          <a:bodyPr/>
          <a:lstStyle/>
          <a:p>
            <a:r>
              <a:rPr lang="en-US" dirty="0"/>
              <a:t>Business Incubators</a:t>
            </a:r>
          </a:p>
        </p:txBody>
      </p:sp>
      <p:sp>
        <p:nvSpPr>
          <p:cNvPr id="6" name="Right Triangle 5">
            <a:extLst>
              <a:ext uri="{FF2B5EF4-FFF2-40B4-BE49-F238E27FC236}">
                <a16:creationId xmlns:a16="http://schemas.microsoft.com/office/drawing/2014/main" id="{93F31AEA-32AB-9FA7-236C-B60991B89484}"/>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E9D15282-7C03-B2D7-5E66-BADAD4ED06F5}"/>
              </a:ext>
            </a:extLst>
          </p:cNvPr>
          <p:cNvSpPr>
            <a:spLocks noGrp="1"/>
          </p:cNvSpPr>
          <p:nvPr>
            <p:ph type="body" sz="quarter" idx="12"/>
          </p:nvPr>
        </p:nvSpPr>
        <p:spPr>
          <a:xfrm>
            <a:off x="651750" y="2333219"/>
            <a:ext cx="6229341" cy="3404641"/>
          </a:xfrm>
        </p:spPr>
        <p:txBody>
          <a:bodyPr/>
          <a:lstStyle/>
          <a:p>
            <a:pPr>
              <a:defRPr/>
            </a:pPr>
            <a:r>
              <a:rPr lang="en-US" b="1" dirty="0">
                <a:solidFill>
                  <a:srgbClr val="0E2841"/>
                </a:solidFill>
              </a:rPr>
              <a:t>Ritual</a:t>
            </a:r>
            <a:r>
              <a:rPr lang="en-US" dirty="0">
                <a:solidFill>
                  <a:srgbClr val="0E2841"/>
                </a:solidFill>
              </a:rPr>
              <a:t>, a mobile ordering app for food and beverages, benefited from incubator support through Ryerson’s DMZ and later secured funding from government-backed sources such as </a:t>
            </a:r>
            <a:r>
              <a:rPr lang="en-US" dirty="0" err="1">
                <a:solidFill>
                  <a:srgbClr val="0E2841"/>
                </a:solidFill>
              </a:rPr>
              <a:t>FedDev</a:t>
            </a:r>
            <a:r>
              <a:rPr lang="en-US" dirty="0">
                <a:solidFill>
                  <a:srgbClr val="0E2841"/>
                </a:solidFill>
              </a:rPr>
              <a:t> Ontario. </a:t>
            </a:r>
          </a:p>
          <a:p>
            <a:pPr>
              <a:defRPr/>
            </a:pPr>
            <a:endParaRPr lang="en-US" dirty="0">
              <a:solidFill>
                <a:srgbClr val="0E2841"/>
              </a:solidFill>
            </a:endParaRPr>
          </a:p>
          <a:p>
            <a:pPr>
              <a:defRPr/>
            </a:pPr>
            <a:r>
              <a:rPr lang="en-US" dirty="0">
                <a:solidFill>
                  <a:srgbClr val="0E2841"/>
                </a:solidFill>
              </a:rPr>
              <a:t>Ritual has grown significantly, expanding to multiple cities in North America.  </a:t>
            </a:r>
          </a:p>
          <a:p>
            <a:endParaRPr lang="en-US" dirty="0"/>
          </a:p>
        </p:txBody>
      </p:sp>
      <p:sp>
        <p:nvSpPr>
          <p:cNvPr id="4" name="Rectangle 3">
            <a:extLst>
              <a:ext uri="{FF2B5EF4-FFF2-40B4-BE49-F238E27FC236}">
                <a16:creationId xmlns:a16="http://schemas.microsoft.com/office/drawing/2014/main" id="{735BB9A4-6F5B-A7DF-49A7-BDD1B2DD3AB6}"/>
              </a:ext>
              <a:ext uri="{C183D7F6-B498-43B3-948B-1728B52AA6E4}">
                <adec:decorative xmlns:adec="http://schemas.microsoft.com/office/drawing/2017/decorative" val="1"/>
              </a:ext>
            </a:extLst>
          </p:cNvPr>
          <p:cNvSpPr/>
          <p:nvPr/>
        </p:nvSpPr>
        <p:spPr>
          <a:xfrm>
            <a:off x="8007927" y="2419927"/>
            <a:ext cx="3278910" cy="3537528"/>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92CE9F-FF8F-74A7-5B53-FF71FD049A3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04023" y="3045332"/>
            <a:ext cx="2286718" cy="2286718"/>
          </a:xfrm>
          <a:prstGeom prst="rect">
            <a:avLst/>
          </a:prstGeom>
          <a:ln w="57150">
            <a:noFill/>
          </a:ln>
        </p:spPr>
      </p:pic>
    </p:spTree>
    <p:extLst>
      <p:ext uri="{BB962C8B-B14F-4D97-AF65-F5344CB8AC3E}">
        <p14:creationId xmlns:p14="http://schemas.microsoft.com/office/powerpoint/2010/main" val="3394259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C19C5-1CEF-D83A-779E-12D53B0C4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83416-40B0-3C34-D3AA-439A797B53AF}"/>
              </a:ext>
            </a:extLst>
          </p:cNvPr>
          <p:cNvSpPr>
            <a:spLocks noGrp="1"/>
          </p:cNvSpPr>
          <p:nvPr>
            <p:ph type="title"/>
          </p:nvPr>
        </p:nvSpPr>
        <p:spPr/>
        <p:txBody>
          <a:bodyPr/>
          <a:lstStyle/>
          <a:p>
            <a:r>
              <a:rPr lang="en-US" dirty="0"/>
              <a:t>Grants </a:t>
            </a:r>
            <a:br>
              <a:rPr lang="en-US" dirty="0"/>
            </a:br>
            <a:r>
              <a:rPr lang="en-US" sz="3200" dirty="0"/>
              <a:t>Subsidies and Tax Credits</a:t>
            </a:r>
            <a:endParaRPr lang="en-US" dirty="0"/>
          </a:p>
        </p:txBody>
      </p:sp>
      <p:sp>
        <p:nvSpPr>
          <p:cNvPr id="3" name="Text Placeholder 2">
            <a:extLst>
              <a:ext uri="{FF2B5EF4-FFF2-40B4-BE49-F238E27FC236}">
                <a16:creationId xmlns:a16="http://schemas.microsoft.com/office/drawing/2014/main" id="{EC8CB100-3A35-C187-9C34-B09232D89071}"/>
              </a:ext>
            </a:extLst>
          </p:cNvPr>
          <p:cNvSpPr>
            <a:spLocks noGrp="1"/>
          </p:cNvSpPr>
          <p:nvPr>
            <p:ph type="body" sz="quarter" idx="12"/>
          </p:nvPr>
        </p:nvSpPr>
        <p:spPr>
          <a:xfrm>
            <a:off x="651751" y="2135039"/>
            <a:ext cx="10127086" cy="1282073"/>
          </a:xfrm>
        </p:spPr>
        <p:txBody>
          <a:bodyPr/>
          <a:lstStyle/>
          <a:p>
            <a:pPr>
              <a:defRPr/>
            </a:pPr>
            <a:r>
              <a:rPr lang="en-US" dirty="0">
                <a:solidFill>
                  <a:srgbClr val="0E2841"/>
                </a:solidFill>
              </a:rPr>
              <a:t>Canada offers a variety of </a:t>
            </a:r>
            <a:r>
              <a:rPr lang="en-US" b="1" dirty="0">
                <a:solidFill>
                  <a:srgbClr val="0E2841"/>
                </a:solidFill>
              </a:rPr>
              <a:t>grant subsidies </a:t>
            </a:r>
            <a:r>
              <a:rPr lang="en-US" dirty="0">
                <a:solidFill>
                  <a:srgbClr val="0E2841"/>
                </a:solidFill>
              </a:rPr>
              <a:t>and </a:t>
            </a:r>
            <a:r>
              <a:rPr lang="en-US" b="1" dirty="0">
                <a:solidFill>
                  <a:srgbClr val="0E2841"/>
                </a:solidFill>
              </a:rPr>
              <a:t>government funding </a:t>
            </a:r>
            <a:r>
              <a:rPr lang="en-US" dirty="0">
                <a:solidFill>
                  <a:srgbClr val="0E2841"/>
                </a:solidFill>
              </a:rPr>
              <a:t>options to support startup businesses.  </a:t>
            </a:r>
          </a:p>
          <a:p>
            <a:endParaRPr lang="en-US" dirty="0"/>
          </a:p>
        </p:txBody>
      </p:sp>
      <p:sp>
        <p:nvSpPr>
          <p:cNvPr id="4" name="Rectangle 3">
            <a:extLst>
              <a:ext uri="{FF2B5EF4-FFF2-40B4-BE49-F238E27FC236}">
                <a16:creationId xmlns:a16="http://schemas.microsoft.com/office/drawing/2014/main" id="{DF117BE3-2B12-FD63-FC3F-18CB99D3ED4D}"/>
              </a:ext>
            </a:extLst>
          </p:cNvPr>
          <p:cNvSpPr/>
          <p:nvPr/>
        </p:nvSpPr>
        <p:spPr>
          <a:xfrm>
            <a:off x="949819" y="3558310"/>
            <a:ext cx="4798828" cy="3003757"/>
          </a:xfrm>
          <a:custGeom>
            <a:avLst/>
            <a:gdLst>
              <a:gd name="csX0" fmla="*/ 0 w 4798828"/>
              <a:gd name="csY0" fmla="*/ 0 h 3003757"/>
              <a:gd name="csX1" fmla="*/ 781523 w 4798828"/>
              <a:gd name="csY1" fmla="*/ 0 h 3003757"/>
              <a:gd name="csX2" fmla="*/ 1467070 w 4798828"/>
              <a:gd name="csY2" fmla="*/ 0 h 3003757"/>
              <a:gd name="csX3" fmla="*/ 2248594 w 4798828"/>
              <a:gd name="csY3" fmla="*/ 0 h 3003757"/>
              <a:gd name="csX4" fmla="*/ 3030117 w 4798828"/>
              <a:gd name="csY4" fmla="*/ 0 h 3003757"/>
              <a:gd name="csX5" fmla="*/ 3811641 w 4798828"/>
              <a:gd name="csY5" fmla="*/ 0 h 3003757"/>
              <a:gd name="csX6" fmla="*/ 4798828 w 4798828"/>
              <a:gd name="csY6" fmla="*/ 0 h 3003757"/>
              <a:gd name="csX7" fmla="*/ 4798828 w 4798828"/>
              <a:gd name="csY7" fmla="*/ 630789 h 3003757"/>
              <a:gd name="csX8" fmla="*/ 4798828 w 4798828"/>
              <a:gd name="csY8" fmla="*/ 1141428 h 3003757"/>
              <a:gd name="csX9" fmla="*/ 4798828 w 4798828"/>
              <a:gd name="csY9" fmla="*/ 1652066 h 3003757"/>
              <a:gd name="csX10" fmla="*/ 4798828 w 4798828"/>
              <a:gd name="csY10" fmla="*/ 2282855 h 3003757"/>
              <a:gd name="csX11" fmla="*/ 4798828 w 4798828"/>
              <a:gd name="csY11" fmla="*/ 3003757 h 3003757"/>
              <a:gd name="csX12" fmla="*/ 4209258 w 4798828"/>
              <a:gd name="csY12" fmla="*/ 3003757 h 3003757"/>
              <a:gd name="csX13" fmla="*/ 3427734 w 4798828"/>
              <a:gd name="csY13" fmla="*/ 3003757 h 3003757"/>
              <a:gd name="csX14" fmla="*/ 2694199 w 4798828"/>
              <a:gd name="csY14" fmla="*/ 3003757 h 3003757"/>
              <a:gd name="csX15" fmla="*/ 2104629 w 4798828"/>
              <a:gd name="csY15" fmla="*/ 3003757 h 3003757"/>
              <a:gd name="csX16" fmla="*/ 1563047 w 4798828"/>
              <a:gd name="csY16" fmla="*/ 3003757 h 3003757"/>
              <a:gd name="csX17" fmla="*/ 973477 w 4798828"/>
              <a:gd name="csY17" fmla="*/ 3003757 h 3003757"/>
              <a:gd name="csX18" fmla="*/ 0 w 4798828"/>
              <a:gd name="csY18" fmla="*/ 3003757 h 3003757"/>
              <a:gd name="csX19" fmla="*/ 0 w 4798828"/>
              <a:gd name="csY19" fmla="*/ 2403006 h 3003757"/>
              <a:gd name="csX20" fmla="*/ 0 w 4798828"/>
              <a:gd name="csY20" fmla="*/ 1862329 h 3003757"/>
              <a:gd name="csX21" fmla="*/ 0 w 4798828"/>
              <a:gd name="csY21" fmla="*/ 1351691 h 3003757"/>
              <a:gd name="csX22" fmla="*/ 0 w 4798828"/>
              <a:gd name="csY22" fmla="*/ 750939 h 3003757"/>
              <a:gd name="csX23" fmla="*/ 0 w 4798828"/>
              <a:gd name="csY23"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4798828" h="3003757" fill="none" extrusionOk="0">
                <a:moveTo>
                  <a:pt x="0" y="0"/>
                </a:moveTo>
                <a:cubicBezTo>
                  <a:pt x="369994" y="-15264"/>
                  <a:pt x="551465" y="18590"/>
                  <a:pt x="781523" y="0"/>
                </a:cubicBezTo>
                <a:cubicBezTo>
                  <a:pt x="1011581" y="-18590"/>
                  <a:pt x="1152751" y="-30924"/>
                  <a:pt x="1467070" y="0"/>
                </a:cubicBezTo>
                <a:cubicBezTo>
                  <a:pt x="1781389" y="30924"/>
                  <a:pt x="2068443" y="-5224"/>
                  <a:pt x="2248594" y="0"/>
                </a:cubicBezTo>
                <a:cubicBezTo>
                  <a:pt x="2428745" y="5224"/>
                  <a:pt x="2826981" y="11855"/>
                  <a:pt x="3030117" y="0"/>
                </a:cubicBezTo>
                <a:cubicBezTo>
                  <a:pt x="3233253" y="-11855"/>
                  <a:pt x="3467162" y="32090"/>
                  <a:pt x="3811641" y="0"/>
                </a:cubicBezTo>
                <a:cubicBezTo>
                  <a:pt x="4156120" y="-32090"/>
                  <a:pt x="4449120" y="32475"/>
                  <a:pt x="4798828" y="0"/>
                </a:cubicBezTo>
                <a:cubicBezTo>
                  <a:pt x="4820336" y="192929"/>
                  <a:pt x="4802214" y="429464"/>
                  <a:pt x="4798828" y="630789"/>
                </a:cubicBezTo>
                <a:cubicBezTo>
                  <a:pt x="4795442" y="832114"/>
                  <a:pt x="4791343" y="1011943"/>
                  <a:pt x="4798828" y="1141428"/>
                </a:cubicBezTo>
                <a:cubicBezTo>
                  <a:pt x="4806313" y="1270913"/>
                  <a:pt x="4799133" y="1537483"/>
                  <a:pt x="4798828" y="1652066"/>
                </a:cubicBezTo>
                <a:cubicBezTo>
                  <a:pt x="4798523" y="1766649"/>
                  <a:pt x="4789671" y="2032584"/>
                  <a:pt x="4798828" y="2282855"/>
                </a:cubicBezTo>
                <a:cubicBezTo>
                  <a:pt x="4807985" y="2533126"/>
                  <a:pt x="4816688" y="2656786"/>
                  <a:pt x="4798828" y="3003757"/>
                </a:cubicBezTo>
                <a:cubicBezTo>
                  <a:pt x="4607985" y="2976229"/>
                  <a:pt x="4362476" y="2987853"/>
                  <a:pt x="4209258" y="3003757"/>
                </a:cubicBezTo>
                <a:cubicBezTo>
                  <a:pt x="4056040" y="3019662"/>
                  <a:pt x="3775069" y="2965721"/>
                  <a:pt x="3427734" y="3003757"/>
                </a:cubicBezTo>
                <a:cubicBezTo>
                  <a:pt x="3080399" y="3041793"/>
                  <a:pt x="2956442" y="2987233"/>
                  <a:pt x="2694199" y="3003757"/>
                </a:cubicBezTo>
                <a:cubicBezTo>
                  <a:pt x="2431957" y="3020281"/>
                  <a:pt x="2376597" y="2998831"/>
                  <a:pt x="2104629" y="3003757"/>
                </a:cubicBezTo>
                <a:cubicBezTo>
                  <a:pt x="1832661" y="3008684"/>
                  <a:pt x="1785271" y="3012872"/>
                  <a:pt x="1563047" y="3003757"/>
                </a:cubicBezTo>
                <a:cubicBezTo>
                  <a:pt x="1340823" y="2994642"/>
                  <a:pt x="1196038" y="3004440"/>
                  <a:pt x="973477" y="3003757"/>
                </a:cubicBezTo>
                <a:cubicBezTo>
                  <a:pt x="750916" y="3003075"/>
                  <a:pt x="306270" y="2970933"/>
                  <a:pt x="0" y="3003757"/>
                </a:cubicBezTo>
                <a:cubicBezTo>
                  <a:pt x="-16023" y="2775977"/>
                  <a:pt x="7389" y="2668293"/>
                  <a:pt x="0" y="2403006"/>
                </a:cubicBezTo>
                <a:cubicBezTo>
                  <a:pt x="-7389" y="2137719"/>
                  <a:pt x="-18483" y="2005342"/>
                  <a:pt x="0" y="1862329"/>
                </a:cubicBezTo>
                <a:cubicBezTo>
                  <a:pt x="18483" y="1719316"/>
                  <a:pt x="24596" y="1488566"/>
                  <a:pt x="0" y="1351691"/>
                </a:cubicBezTo>
                <a:cubicBezTo>
                  <a:pt x="-24596" y="1214816"/>
                  <a:pt x="-17572" y="902947"/>
                  <a:pt x="0" y="750939"/>
                </a:cubicBezTo>
                <a:cubicBezTo>
                  <a:pt x="17572" y="598931"/>
                  <a:pt x="16408" y="335806"/>
                  <a:pt x="0" y="0"/>
                </a:cubicBezTo>
                <a:close/>
              </a:path>
              <a:path w="4798828" h="3003757" stroke="0" extrusionOk="0">
                <a:moveTo>
                  <a:pt x="0" y="0"/>
                </a:moveTo>
                <a:cubicBezTo>
                  <a:pt x="185291" y="9176"/>
                  <a:pt x="468420" y="2953"/>
                  <a:pt x="781523" y="0"/>
                </a:cubicBezTo>
                <a:cubicBezTo>
                  <a:pt x="1094626" y="-2953"/>
                  <a:pt x="1141285" y="20972"/>
                  <a:pt x="1323105" y="0"/>
                </a:cubicBezTo>
                <a:cubicBezTo>
                  <a:pt x="1504925" y="-20972"/>
                  <a:pt x="1745166" y="-27925"/>
                  <a:pt x="2056641" y="0"/>
                </a:cubicBezTo>
                <a:cubicBezTo>
                  <a:pt x="2368116" y="27925"/>
                  <a:pt x="2479065" y="-25142"/>
                  <a:pt x="2694199" y="0"/>
                </a:cubicBezTo>
                <a:cubicBezTo>
                  <a:pt x="2909333" y="25142"/>
                  <a:pt x="3159560" y="11397"/>
                  <a:pt x="3427734" y="0"/>
                </a:cubicBezTo>
                <a:cubicBezTo>
                  <a:pt x="3695909" y="-11397"/>
                  <a:pt x="3831019" y="-25232"/>
                  <a:pt x="3969316" y="0"/>
                </a:cubicBezTo>
                <a:cubicBezTo>
                  <a:pt x="4107613" y="25232"/>
                  <a:pt x="4444144" y="35009"/>
                  <a:pt x="4798828" y="0"/>
                </a:cubicBezTo>
                <a:cubicBezTo>
                  <a:pt x="4824620" y="310114"/>
                  <a:pt x="4820029" y="413450"/>
                  <a:pt x="4798828" y="630789"/>
                </a:cubicBezTo>
                <a:cubicBezTo>
                  <a:pt x="4777627" y="848128"/>
                  <a:pt x="4789521" y="1012514"/>
                  <a:pt x="4798828" y="1231540"/>
                </a:cubicBezTo>
                <a:cubicBezTo>
                  <a:pt x="4808135" y="1450566"/>
                  <a:pt x="4808900" y="1639063"/>
                  <a:pt x="4798828" y="1862329"/>
                </a:cubicBezTo>
                <a:cubicBezTo>
                  <a:pt x="4788756" y="2085595"/>
                  <a:pt x="4800392" y="2687967"/>
                  <a:pt x="4798828" y="3003757"/>
                </a:cubicBezTo>
                <a:cubicBezTo>
                  <a:pt x="4519748" y="3021872"/>
                  <a:pt x="4324301" y="2974853"/>
                  <a:pt x="4113281" y="3003757"/>
                </a:cubicBezTo>
                <a:cubicBezTo>
                  <a:pt x="3902261" y="3032661"/>
                  <a:pt x="3660641" y="3037238"/>
                  <a:pt x="3331758" y="3003757"/>
                </a:cubicBezTo>
                <a:cubicBezTo>
                  <a:pt x="3002875" y="2970276"/>
                  <a:pt x="2919193" y="3013554"/>
                  <a:pt x="2742187" y="3003757"/>
                </a:cubicBezTo>
                <a:cubicBezTo>
                  <a:pt x="2565181" y="2993960"/>
                  <a:pt x="2121508" y="3023890"/>
                  <a:pt x="1960664" y="3003757"/>
                </a:cubicBezTo>
                <a:cubicBezTo>
                  <a:pt x="1799820" y="2983624"/>
                  <a:pt x="1377736" y="2997433"/>
                  <a:pt x="1227129" y="3003757"/>
                </a:cubicBezTo>
                <a:cubicBezTo>
                  <a:pt x="1076523" y="3010081"/>
                  <a:pt x="277218" y="3060242"/>
                  <a:pt x="0" y="3003757"/>
                </a:cubicBezTo>
                <a:cubicBezTo>
                  <a:pt x="-30464" y="2804115"/>
                  <a:pt x="-20797" y="2504184"/>
                  <a:pt x="0" y="2342930"/>
                </a:cubicBezTo>
                <a:cubicBezTo>
                  <a:pt x="20797" y="2181676"/>
                  <a:pt x="-20590" y="1916177"/>
                  <a:pt x="0" y="1712141"/>
                </a:cubicBezTo>
                <a:cubicBezTo>
                  <a:pt x="20590" y="1508105"/>
                  <a:pt x="-11561" y="1234739"/>
                  <a:pt x="0" y="1111390"/>
                </a:cubicBezTo>
                <a:cubicBezTo>
                  <a:pt x="11561" y="988041"/>
                  <a:pt x="-8807" y="823373"/>
                  <a:pt x="0" y="540676"/>
                </a:cubicBezTo>
                <a:cubicBezTo>
                  <a:pt x="8807" y="257979"/>
                  <a:pt x="-10467" y="209243"/>
                  <a:pt x="0" y="0"/>
                </a:cubicBezTo>
                <a:close/>
              </a:path>
            </a:pathLst>
          </a:custGeom>
          <a:solidFill>
            <a:srgbClr val="459137"/>
          </a:solidFill>
          <a:ln w="38100" cap="flat" cmpd="sng" algn="ctr">
            <a:solidFill>
              <a:srgbClr val="28708B"/>
            </a:solidFill>
            <a:prstDash val="solid"/>
            <a:miter lim="800000"/>
            <a:extLst>
              <a:ext uri="{C807C97D-BFC1-408E-A445-0C87EB9F89A2}">
                <ask:lineSketchStyleProps xmlns:ask="http://schemas.microsoft.com/office/drawing/2018/sketchyshapes" sd="1593702285">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kern="0" dirty="0">
              <a:solidFill>
                <a:prstClr val="white"/>
              </a:solidFill>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Pros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You may not have to pay back the investment</a:t>
            </a: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Credibility and validation</a:t>
            </a: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Access to resources</a:t>
            </a: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Encourages innovation</a:t>
            </a: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2400" kern="0" dirty="0">
              <a:solidFill>
                <a:prstClr val="white"/>
              </a:solidFill>
              <a:latin typeface="Bierstadt" panose="020B0004020202020204" pitchFamily="34" charset="0"/>
            </a:endParaRPr>
          </a:p>
          <a:p>
            <a:pPr marR="0" lvl="0" algn="ctr" defTabSz="914400" rtl="0" eaLnBrk="1" fontAlgn="auto" latinLnBrk="0" hangingPunct="1">
              <a:lnSpc>
                <a:spcPct val="100000"/>
              </a:lnSpc>
              <a:spcBef>
                <a:spcPts val="0"/>
              </a:spcBef>
              <a:spcAft>
                <a:spcPts val="0"/>
              </a:spcAft>
              <a:buClrTx/>
              <a:buSzTx/>
              <a:tabLst/>
              <a:defRPr/>
            </a:pPr>
            <a:r>
              <a:rPr lang="en-US" sz="2400" kern="0" dirty="0">
                <a:solidFill>
                  <a:prstClr val="white"/>
                </a:solidFill>
                <a:latin typeface="Bierstadt" panose="020B00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sp>
        <p:nvSpPr>
          <p:cNvPr id="5" name="Rectangle 4">
            <a:extLst>
              <a:ext uri="{FF2B5EF4-FFF2-40B4-BE49-F238E27FC236}">
                <a16:creationId xmlns:a16="http://schemas.microsoft.com/office/drawing/2014/main" id="{65C0176E-2A24-80DC-989C-7F04594D55E6}"/>
              </a:ext>
            </a:extLst>
          </p:cNvPr>
          <p:cNvSpPr/>
          <p:nvPr/>
        </p:nvSpPr>
        <p:spPr>
          <a:xfrm>
            <a:off x="6302082" y="3558310"/>
            <a:ext cx="4940099" cy="3003757"/>
          </a:xfrm>
          <a:custGeom>
            <a:avLst/>
            <a:gdLst>
              <a:gd name="csX0" fmla="*/ 0 w 4940099"/>
              <a:gd name="csY0" fmla="*/ 0 h 3003757"/>
              <a:gd name="csX1" fmla="*/ 617512 w 4940099"/>
              <a:gd name="csY1" fmla="*/ 0 h 3003757"/>
              <a:gd name="csX2" fmla="*/ 1235025 w 4940099"/>
              <a:gd name="csY2" fmla="*/ 0 h 3003757"/>
              <a:gd name="csX3" fmla="*/ 1852537 w 4940099"/>
              <a:gd name="csY3" fmla="*/ 0 h 3003757"/>
              <a:gd name="csX4" fmla="*/ 2519450 w 4940099"/>
              <a:gd name="csY4" fmla="*/ 0 h 3003757"/>
              <a:gd name="csX5" fmla="*/ 3087562 w 4940099"/>
              <a:gd name="csY5" fmla="*/ 0 h 3003757"/>
              <a:gd name="csX6" fmla="*/ 3556871 w 4940099"/>
              <a:gd name="csY6" fmla="*/ 0 h 3003757"/>
              <a:gd name="csX7" fmla="*/ 4223785 w 4940099"/>
              <a:gd name="csY7" fmla="*/ 0 h 3003757"/>
              <a:gd name="csX8" fmla="*/ 4940099 w 4940099"/>
              <a:gd name="csY8" fmla="*/ 0 h 3003757"/>
              <a:gd name="csX9" fmla="*/ 4940099 w 4940099"/>
              <a:gd name="csY9" fmla="*/ 570714 h 3003757"/>
              <a:gd name="csX10" fmla="*/ 4940099 w 4940099"/>
              <a:gd name="csY10" fmla="*/ 1201503 h 3003757"/>
              <a:gd name="csX11" fmla="*/ 4940099 w 4940099"/>
              <a:gd name="csY11" fmla="*/ 1802254 h 3003757"/>
              <a:gd name="csX12" fmla="*/ 4940099 w 4940099"/>
              <a:gd name="csY12" fmla="*/ 2372968 h 3003757"/>
              <a:gd name="csX13" fmla="*/ 4940099 w 4940099"/>
              <a:gd name="csY13" fmla="*/ 3003757 h 3003757"/>
              <a:gd name="csX14" fmla="*/ 4322587 w 4940099"/>
              <a:gd name="csY14" fmla="*/ 3003757 h 3003757"/>
              <a:gd name="csX15" fmla="*/ 3803876 w 4940099"/>
              <a:gd name="csY15" fmla="*/ 3003757 h 3003757"/>
              <a:gd name="csX16" fmla="*/ 3334567 w 4940099"/>
              <a:gd name="csY16" fmla="*/ 3003757 h 3003757"/>
              <a:gd name="csX17" fmla="*/ 2667653 w 4940099"/>
              <a:gd name="csY17" fmla="*/ 3003757 h 3003757"/>
              <a:gd name="csX18" fmla="*/ 2000740 w 4940099"/>
              <a:gd name="csY18" fmla="*/ 3003757 h 3003757"/>
              <a:gd name="csX19" fmla="*/ 1432629 w 4940099"/>
              <a:gd name="csY19" fmla="*/ 3003757 h 3003757"/>
              <a:gd name="csX20" fmla="*/ 716314 w 4940099"/>
              <a:gd name="csY20" fmla="*/ 3003757 h 3003757"/>
              <a:gd name="csX21" fmla="*/ 0 w 4940099"/>
              <a:gd name="csY21" fmla="*/ 3003757 h 3003757"/>
              <a:gd name="csX22" fmla="*/ 0 w 4940099"/>
              <a:gd name="csY22" fmla="*/ 2493118 h 3003757"/>
              <a:gd name="csX23" fmla="*/ 0 w 4940099"/>
              <a:gd name="csY23" fmla="*/ 1952442 h 3003757"/>
              <a:gd name="csX24" fmla="*/ 0 w 4940099"/>
              <a:gd name="csY24" fmla="*/ 1351691 h 3003757"/>
              <a:gd name="csX25" fmla="*/ 0 w 4940099"/>
              <a:gd name="csY25" fmla="*/ 690864 h 3003757"/>
              <a:gd name="csX26" fmla="*/ 0 w 4940099"/>
              <a:gd name="csY26" fmla="*/ 0 h 30037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4940099" h="3003757" fill="none" extrusionOk="0">
                <a:moveTo>
                  <a:pt x="0" y="0"/>
                </a:moveTo>
                <a:cubicBezTo>
                  <a:pt x="226322" y="-17731"/>
                  <a:pt x="427946" y="27813"/>
                  <a:pt x="617512" y="0"/>
                </a:cubicBezTo>
                <a:cubicBezTo>
                  <a:pt x="807078" y="-27813"/>
                  <a:pt x="969231" y="26409"/>
                  <a:pt x="1235025" y="0"/>
                </a:cubicBezTo>
                <a:cubicBezTo>
                  <a:pt x="1500819" y="-26409"/>
                  <a:pt x="1695202" y="28124"/>
                  <a:pt x="1852537" y="0"/>
                </a:cubicBezTo>
                <a:cubicBezTo>
                  <a:pt x="2009872" y="-28124"/>
                  <a:pt x="2316770" y="5535"/>
                  <a:pt x="2519450" y="0"/>
                </a:cubicBezTo>
                <a:cubicBezTo>
                  <a:pt x="2722130" y="-5535"/>
                  <a:pt x="2820071" y="13717"/>
                  <a:pt x="3087562" y="0"/>
                </a:cubicBezTo>
                <a:cubicBezTo>
                  <a:pt x="3355053" y="-13717"/>
                  <a:pt x="3423838" y="-316"/>
                  <a:pt x="3556871" y="0"/>
                </a:cubicBezTo>
                <a:cubicBezTo>
                  <a:pt x="3689904" y="316"/>
                  <a:pt x="3917852" y="-7960"/>
                  <a:pt x="4223785" y="0"/>
                </a:cubicBezTo>
                <a:cubicBezTo>
                  <a:pt x="4529718" y="7960"/>
                  <a:pt x="4717898" y="24318"/>
                  <a:pt x="4940099" y="0"/>
                </a:cubicBezTo>
                <a:cubicBezTo>
                  <a:pt x="4958025" y="225853"/>
                  <a:pt x="4926613" y="453880"/>
                  <a:pt x="4940099" y="570714"/>
                </a:cubicBezTo>
                <a:cubicBezTo>
                  <a:pt x="4953585" y="687548"/>
                  <a:pt x="4908857" y="1062386"/>
                  <a:pt x="4940099" y="1201503"/>
                </a:cubicBezTo>
                <a:cubicBezTo>
                  <a:pt x="4971341" y="1340620"/>
                  <a:pt x="4919472" y="1570727"/>
                  <a:pt x="4940099" y="1802254"/>
                </a:cubicBezTo>
                <a:cubicBezTo>
                  <a:pt x="4960726" y="2033781"/>
                  <a:pt x="4941636" y="2249461"/>
                  <a:pt x="4940099" y="2372968"/>
                </a:cubicBezTo>
                <a:cubicBezTo>
                  <a:pt x="4938562" y="2496475"/>
                  <a:pt x="4961085" y="2771474"/>
                  <a:pt x="4940099" y="3003757"/>
                </a:cubicBezTo>
                <a:cubicBezTo>
                  <a:pt x="4711811" y="2994913"/>
                  <a:pt x="4555682" y="2978081"/>
                  <a:pt x="4322587" y="3003757"/>
                </a:cubicBezTo>
                <a:cubicBezTo>
                  <a:pt x="4089492" y="3029433"/>
                  <a:pt x="3908915" y="3025734"/>
                  <a:pt x="3803876" y="3003757"/>
                </a:cubicBezTo>
                <a:cubicBezTo>
                  <a:pt x="3698837" y="2981780"/>
                  <a:pt x="3465125" y="2985260"/>
                  <a:pt x="3334567" y="3003757"/>
                </a:cubicBezTo>
                <a:cubicBezTo>
                  <a:pt x="3204009" y="3022254"/>
                  <a:pt x="2902540" y="3024869"/>
                  <a:pt x="2667653" y="3003757"/>
                </a:cubicBezTo>
                <a:cubicBezTo>
                  <a:pt x="2432766" y="2982645"/>
                  <a:pt x="2218612" y="2975192"/>
                  <a:pt x="2000740" y="3003757"/>
                </a:cubicBezTo>
                <a:cubicBezTo>
                  <a:pt x="1782868" y="3032322"/>
                  <a:pt x="1675130" y="3016645"/>
                  <a:pt x="1432629" y="3003757"/>
                </a:cubicBezTo>
                <a:cubicBezTo>
                  <a:pt x="1190128" y="2990869"/>
                  <a:pt x="1047197" y="3028140"/>
                  <a:pt x="716314" y="3003757"/>
                </a:cubicBezTo>
                <a:cubicBezTo>
                  <a:pt x="385432" y="2979374"/>
                  <a:pt x="237187" y="3033885"/>
                  <a:pt x="0" y="3003757"/>
                </a:cubicBezTo>
                <a:cubicBezTo>
                  <a:pt x="-6135" y="2896864"/>
                  <a:pt x="17205" y="2640016"/>
                  <a:pt x="0" y="2493118"/>
                </a:cubicBezTo>
                <a:cubicBezTo>
                  <a:pt x="-17205" y="2346220"/>
                  <a:pt x="-3885" y="2220410"/>
                  <a:pt x="0" y="1952442"/>
                </a:cubicBezTo>
                <a:cubicBezTo>
                  <a:pt x="3885" y="1684474"/>
                  <a:pt x="-12173" y="1582150"/>
                  <a:pt x="0" y="1351691"/>
                </a:cubicBezTo>
                <a:cubicBezTo>
                  <a:pt x="12173" y="1121232"/>
                  <a:pt x="11348" y="933325"/>
                  <a:pt x="0" y="690864"/>
                </a:cubicBezTo>
                <a:cubicBezTo>
                  <a:pt x="-11348" y="448403"/>
                  <a:pt x="-35" y="336005"/>
                  <a:pt x="0" y="0"/>
                </a:cubicBezTo>
                <a:close/>
              </a:path>
              <a:path w="4940099" h="3003757" stroke="0" extrusionOk="0">
                <a:moveTo>
                  <a:pt x="0" y="0"/>
                </a:moveTo>
                <a:cubicBezTo>
                  <a:pt x="195035" y="-25709"/>
                  <a:pt x="406397" y="6449"/>
                  <a:pt x="568111" y="0"/>
                </a:cubicBezTo>
                <a:cubicBezTo>
                  <a:pt x="729825" y="-6449"/>
                  <a:pt x="877125" y="18495"/>
                  <a:pt x="1086822" y="0"/>
                </a:cubicBezTo>
                <a:cubicBezTo>
                  <a:pt x="1296519" y="-18495"/>
                  <a:pt x="1342944" y="20903"/>
                  <a:pt x="1556131" y="0"/>
                </a:cubicBezTo>
                <a:cubicBezTo>
                  <a:pt x="1769318" y="-20903"/>
                  <a:pt x="1959961" y="7626"/>
                  <a:pt x="2272446" y="0"/>
                </a:cubicBezTo>
                <a:cubicBezTo>
                  <a:pt x="2584931" y="-7626"/>
                  <a:pt x="2674144" y="-23032"/>
                  <a:pt x="2988760" y="0"/>
                </a:cubicBezTo>
                <a:cubicBezTo>
                  <a:pt x="3303376" y="23032"/>
                  <a:pt x="3475981" y="1602"/>
                  <a:pt x="3606272" y="0"/>
                </a:cubicBezTo>
                <a:cubicBezTo>
                  <a:pt x="3736563" y="-1602"/>
                  <a:pt x="3949383" y="4268"/>
                  <a:pt x="4273186" y="0"/>
                </a:cubicBezTo>
                <a:cubicBezTo>
                  <a:pt x="4596989" y="-4268"/>
                  <a:pt x="4748148" y="13508"/>
                  <a:pt x="4940099" y="0"/>
                </a:cubicBezTo>
                <a:cubicBezTo>
                  <a:pt x="4931332" y="202660"/>
                  <a:pt x="4942343" y="282721"/>
                  <a:pt x="4940099" y="510639"/>
                </a:cubicBezTo>
                <a:cubicBezTo>
                  <a:pt x="4937855" y="738557"/>
                  <a:pt x="4910501" y="969241"/>
                  <a:pt x="4940099" y="1141428"/>
                </a:cubicBezTo>
                <a:cubicBezTo>
                  <a:pt x="4969697" y="1313615"/>
                  <a:pt x="4968797" y="1554418"/>
                  <a:pt x="4940099" y="1802254"/>
                </a:cubicBezTo>
                <a:cubicBezTo>
                  <a:pt x="4911401" y="2050090"/>
                  <a:pt x="4928126" y="2281181"/>
                  <a:pt x="4940099" y="2463081"/>
                </a:cubicBezTo>
                <a:cubicBezTo>
                  <a:pt x="4952072" y="2644981"/>
                  <a:pt x="4930702" y="2818927"/>
                  <a:pt x="4940099" y="3003757"/>
                </a:cubicBezTo>
                <a:cubicBezTo>
                  <a:pt x="4592701" y="3013351"/>
                  <a:pt x="4527595" y="2998848"/>
                  <a:pt x="4223785" y="3003757"/>
                </a:cubicBezTo>
                <a:cubicBezTo>
                  <a:pt x="3919975" y="3008666"/>
                  <a:pt x="3893032" y="3007123"/>
                  <a:pt x="3754475" y="3003757"/>
                </a:cubicBezTo>
                <a:cubicBezTo>
                  <a:pt x="3615918" y="3000392"/>
                  <a:pt x="3421077" y="3018658"/>
                  <a:pt x="3285166" y="3003757"/>
                </a:cubicBezTo>
                <a:cubicBezTo>
                  <a:pt x="3149255" y="2988856"/>
                  <a:pt x="2935531" y="2980592"/>
                  <a:pt x="2766455" y="3003757"/>
                </a:cubicBezTo>
                <a:cubicBezTo>
                  <a:pt x="2597379" y="3026922"/>
                  <a:pt x="2494177" y="3010389"/>
                  <a:pt x="2297146" y="3003757"/>
                </a:cubicBezTo>
                <a:cubicBezTo>
                  <a:pt x="2100115" y="2997125"/>
                  <a:pt x="1886012" y="2986162"/>
                  <a:pt x="1778436" y="3003757"/>
                </a:cubicBezTo>
                <a:cubicBezTo>
                  <a:pt x="1670860" y="3021353"/>
                  <a:pt x="1254818" y="2982215"/>
                  <a:pt x="1111522" y="3003757"/>
                </a:cubicBezTo>
                <a:cubicBezTo>
                  <a:pt x="968226" y="3025299"/>
                  <a:pt x="236783" y="3036169"/>
                  <a:pt x="0" y="3003757"/>
                </a:cubicBezTo>
                <a:cubicBezTo>
                  <a:pt x="25461" y="2889145"/>
                  <a:pt x="-19748" y="2719220"/>
                  <a:pt x="0" y="2463081"/>
                </a:cubicBezTo>
                <a:cubicBezTo>
                  <a:pt x="19748" y="2206942"/>
                  <a:pt x="5264" y="2002404"/>
                  <a:pt x="0" y="1802254"/>
                </a:cubicBezTo>
                <a:cubicBezTo>
                  <a:pt x="-5264" y="1602104"/>
                  <a:pt x="27235" y="1459302"/>
                  <a:pt x="0" y="1141428"/>
                </a:cubicBezTo>
                <a:cubicBezTo>
                  <a:pt x="-27235" y="823554"/>
                  <a:pt x="-7149" y="513953"/>
                  <a:pt x="0" y="0"/>
                </a:cubicBezTo>
                <a:close/>
              </a:path>
            </a:pathLst>
          </a:custGeom>
          <a:solidFill>
            <a:srgbClr val="008B9C"/>
          </a:solidFill>
          <a:ln w="38100" cap="flat" cmpd="sng" algn="ctr">
            <a:solidFill>
              <a:srgbClr val="28708B"/>
            </a:solidFill>
            <a:prstDash val="solid"/>
            <a:miter lim="800000"/>
            <a:extLst>
              <a:ext uri="{C807C97D-BFC1-408E-A445-0C87EB9F89A2}">
                <ask:lineSketchStyleProps xmlns:ask="http://schemas.microsoft.com/office/drawing/2018/sketchyshapes" sd="536942172">
                  <a:prstGeom prst="rect">
                    <a:avLst/>
                  </a:prstGeom>
                  <ask:type>
                    <ask:lineSketchFreehand/>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kern="0" dirty="0">
              <a:solidFill>
                <a:prstClr val="white"/>
              </a:solidFill>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Bierstadt" panose="020B0004020202020204" pitchFamily="34" charset="0"/>
              </a:rPr>
              <a:t>Cons</a:t>
            </a:r>
          </a:p>
          <a:p>
            <a:pPr marR="0" lvl="0" algn="ctr" defTabSz="914400" rtl="0" eaLnBrk="1" fontAlgn="auto" latinLnBrk="0" hangingPunct="1">
              <a:lnSpc>
                <a:spcPct val="100000"/>
              </a:lnSpc>
              <a:spcBef>
                <a:spcPts val="0"/>
              </a:spcBef>
              <a:spcAft>
                <a:spcPts val="0"/>
              </a:spcAft>
              <a:buClrTx/>
              <a:buSzTx/>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Strict eligibility and may require extensive reporting</a:t>
            </a: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Competitive</a:t>
            </a:r>
          </a:p>
          <a:p>
            <a:pPr marL="342900" lvl="0" indent="-342900" algn="ctr">
              <a:buFont typeface="Wingdings" panose="05000000000000000000" pitchFamily="2" charset="2"/>
              <a:buChar char="Ø"/>
              <a:defRPr/>
            </a:pPr>
            <a:r>
              <a:rPr lang="en-US" sz="2400" kern="0" dirty="0">
                <a:solidFill>
                  <a:prstClr val="white"/>
                </a:solidFill>
                <a:latin typeface="Bierstadt" panose="020B0004020202020204" pitchFamily="34" charset="0"/>
              </a:rPr>
              <a:t>Conditional funding</a:t>
            </a: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R="0" lvl="0" algn="ctr" defTabSz="914400" rtl="0" eaLnBrk="1" fontAlgn="auto" latinLnBrk="0" hangingPunct="1">
              <a:lnSpc>
                <a:spcPct val="100000"/>
              </a:lnSpc>
              <a:spcBef>
                <a:spcPts val="0"/>
              </a:spcBef>
              <a:spcAft>
                <a:spcPts val="0"/>
              </a:spcAft>
              <a:buClrTx/>
              <a:buSzTx/>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Bierstadt" panose="020B0004020202020204" pitchFamily="34" charset="0"/>
            </a:endParaRPr>
          </a:p>
        </p:txBody>
      </p:sp>
      <p:pic>
        <p:nvPicPr>
          <p:cNvPr id="6" name="Picture 5">
            <a:extLst>
              <a:ext uri="{FF2B5EF4-FFF2-40B4-BE49-F238E27FC236}">
                <a16:creationId xmlns:a16="http://schemas.microsoft.com/office/drawing/2014/main" id="{617C1F29-0238-0390-8035-5D4524E3338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275" y="3275914"/>
            <a:ext cx="1222681" cy="1222681"/>
          </a:xfrm>
          <a:prstGeom prst="rect">
            <a:avLst/>
          </a:prstGeom>
        </p:spPr>
      </p:pic>
      <p:pic>
        <p:nvPicPr>
          <p:cNvPr id="7" name="Picture 6">
            <a:extLst>
              <a:ext uri="{FF2B5EF4-FFF2-40B4-BE49-F238E27FC236}">
                <a16:creationId xmlns:a16="http://schemas.microsoft.com/office/drawing/2014/main" id="{B894A578-52F3-5126-CFE9-D9762FACA5FE}"/>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3305464"/>
            <a:ext cx="1222681" cy="1222681"/>
          </a:xfrm>
          <a:prstGeom prst="rect">
            <a:avLst/>
          </a:prstGeom>
        </p:spPr>
      </p:pic>
      <p:pic>
        <p:nvPicPr>
          <p:cNvPr id="8" name="Picture 7">
            <a:extLst>
              <a:ext uri="{FF2B5EF4-FFF2-40B4-BE49-F238E27FC236}">
                <a16:creationId xmlns:a16="http://schemas.microsoft.com/office/drawing/2014/main" id="{35048797-D263-725D-2BB8-D0D7F9DFA9D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84167" y="1724862"/>
            <a:ext cx="1716027" cy="1716027"/>
          </a:xfrm>
          <a:prstGeom prst="rect">
            <a:avLst/>
          </a:prstGeom>
        </p:spPr>
      </p:pic>
    </p:spTree>
    <p:extLst>
      <p:ext uri="{BB962C8B-B14F-4D97-AF65-F5344CB8AC3E}">
        <p14:creationId xmlns:p14="http://schemas.microsoft.com/office/powerpoint/2010/main" val="2540194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CA19-E339-3195-9EDB-DD0EF31EE11A}"/>
            </a:ext>
          </a:extLst>
        </p:cNvPr>
        <p:cNvGrpSpPr/>
        <p:nvPr/>
      </p:nvGrpSpPr>
      <p:grpSpPr>
        <a:xfrm>
          <a:off x="0" y="0"/>
          <a:ext cx="0" cy="0"/>
          <a:chOff x="0" y="0"/>
          <a:chExt cx="0" cy="0"/>
        </a:xfrm>
      </p:grpSpPr>
      <p:sp>
        <p:nvSpPr>
          <p:cNvPr id="8" name="Right Triangle 7">
            <a:extLst>
              <a:ext uri="{FF2B5EF4-FFF2-40B4-BE49-F238E27FC236}">
                <a16:creationId xmlns:a16="http://schemas.microsoft.com/office/drawing/2014/main" id="{BD98915A-6202-D400-0A73-BB2CA90E00C7}"/>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9DFFF-3EE3-D541-1077-67B65219DD7F}"/>
              </a:ext>
            </a:extLst>
          </p:cNvPr>
          <p:cNvSpPr>
            <a:spLocks noGrp="1"/>
          </p:cNvSpPr>
          <p:nvPr>
            <p:ph type="title"/>
          </p:nvPr>
        </p:nvSpPr>
        <p:spPr/>
        <p:txBody>
          <a:bodyPr/>
          <a:lstStyle/>
          <a:p>
            <a:r>
              <a:rPr lang="en-US" dirty="0"/>
              <a:t>Grants </a:t>
            </a:r>
            <a:br>
              <a:rPr lang="en-US" dirty="0"/>
            </a:br>
            <a:r>
              <a:rPr lang="en-US" sz="3200" dirty="0"/>
              <a:t>Subsidies and Tax Credits</a:t>
            </a:r>
            <a:endParaRPr lang="en-US" dirty="0"/>
          </a:p>
        </p:txBody>
      </p:sp>
      <p:sp>
        <p:nvSpPr>
          <p:cNvPr id="3" name="Text Placeholder 2">
            <a:extLst>
              <a:ext uri="{FF2B5EF4-FFF2-40B4-BE49-F238E27FC236}">
                <a16:creationId xmlns:a16="http://schemas.microsoft.com/office/drawing/2014/main" id="{48F7DF21-CD37-18FF-2BB8-FB7514973A40}"/>
              </a:ext>
            </a:extLst>
          </p:cNvPr>
          <p:cNvSpPr>
            <a:spLocks noGrp="1"/>
          </p:cNvSpPr>
          <p:nvPr>
            <p:ph type="body" sz="quarter" idx="12"/>
          </p:nvPr>
        </p:nvSpPr>
        <p:spPr>
          <a:xfrm>
            <a:off x="651751" y="2137177"/>
            <a:ext cx="5093268" cy="4033586"/>
          </a:xfrm>
        </p:spPr>
        <p:txBody>
          <a:bodyPr/>
          <a:lstStyle/>
          <a:p>
            <a:pPr>
              <a:defRPr/>
            </a:pPr>
            <a:r>
              <a:rPr lang="en-US" b="1" dirty="0" err="1">
                <a:solidFill>
                  <a:srgbClr val="0E2841"/>
                </a:solidFill>
              </a:rPr>
              <a:t>CarbonCure</a:t>
            </a:r>
            <a:r>
              <a:rPr lang="en-US" b="1" dirty="0">
                <a:solidFill>
                  <a:srgbClr val="0E2841"/>
                </a:solidFill>
              </a:rPr>
              <a:t> Technologies </a:t>
            </a:r>
            <a:r>
              <a:rPr lang="en-US" dirty="0">
                <a:solidFill>
                  <a:srgbClr val="0E2841"/>
                </a:solidFill>
              </a:rPr>
              <a:t>secured significant funding through the </a:t>
            </a:r>
            <a:r>
              <a:rPr lang="en-US" b="1" i="1" dirty="0">
                <a:solidFill>
                  <a:srgbClr val="0E2841"/>
                </a:solidFill>
              </a:rPr>
              <a:t>Sustainable Development Technology Canada (SDTC) program</a:t>
            </a:r>
            <a:r>
              <a:rPr lang="en-US" dirty="0">
                <a:solidFill>
                  <a:srgbClr val="0E2841"/>
                </a:solidFill>
              </a:rPr>
              <a:t>, which supports clean technology innovations. </a:t>
            </a:r>
          </a:p>
          <a:p>
            <a:pPr>
              <a:defRPr/>
            </a:pPr>
            <a:endParaRPr lang="en-US" dirty="0">
              <a:solidFill>
                <a:srgbClr val="0E2841"/>
              </a:solidFill>
            </a:endParaRPr>
          </a:p>
          <a:p>
            <a:pPr>
              <a:defRPr/>
            </a:pPr>
            <a:r>
              <a:rPr lang="en-US" dirty="0" err="1">
                <a:solidFill>
                  <a:srgbClr val="0E2841"/>
                </a:solidFill>
              </a:rPr>
              <a:t>CarbonCure</a:t>
            </a:r>
            <a:r>
              <a:rPr lang="en-US" dirty="0">
                <a:solidFill>
                  <a:srgbClr val="0E2841"/>
                </a:solidFill>
              </a:rPr>
              <a:t> Technologies focuses on reducing the carbon footprint of concrete production, making it more environmentally friendly.</a:t>
            </a:r>
          </a:p>
          <a:p>
            <a:endParaRPr lang="en-US" dirty="0"/>
          </a:p>
        </p:txBody>
      </p:sp>
      <p:sp>
        <p:nvSpPr>
          <p:cNvPr id="6" name="Rectangle 5">
            <a:extLst>
              <a:ext uri="{FF2B5EF4-FFF2-40B4-BE49-F238E27FC236}">
                <a16:creationId xmlns:a16="http://schemas.microsoft.com/office/drawing/2014/main" id="{FD3F494B-5F1D-2F43-2F83-D0D372017128}"/>
              </a:ext>
              <a:ext uri="{C183D7F6-B498-43B3-948B-1728B52AA6E4}">
                <adec:decorative xmlns:adec="http://schemas.microsoft.com/office/drawing/2017/decorative" val="1"/>
              </a:ext>
            </a:extLst>
          </p:cNvPr>
          <p:cNvSpPr/>
          <p:nvPr/>
        </p:nvSpPr>
        <p:spPr>
          <a:xfrm>
            <a:off x="6504063" y="3131128"/>
            <a:ext cx="5218545" cy="2087418"/>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A190888-8808-39E6-0AF3-A2BD635A5FA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11221" y="3030622"/>
            <a:ext cx="4604228" cy="2302114"/>
          </a:xfrm>
          <a:prstGeom prst="rect">
            <a:avLst/>
          </a:prstGeom>
        </p:spPr>
      </p:pic>
    </p:spTree>
    <p:extLst>
      <p:ext uri="{BB962C8B-B14F-4D97-AF65-F5344CB8AC3E}">
        <p14:creationId xmlns:p14="http://schemas.microsoft.com/office/powerpoint/2010/main" val="4129321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D43E019B-56D0-0544-69C8-2FBC98701E18}"/>
              </a:ext>
              <a:ext uri="{C183D7F6-B498-43B3-948B-1728B52AA6E4}">
                <adec:decorative xmlns:adec="http://schemas.microsoft.com/office/drawing/2017/decorative" val="1"/>
              </a:ext>
            </a:extLst>
          </p:cNvPr>
          <p:cNvSpPr/>
          <p:nvPr/>
        </p:nvSpPr>
        <p:spPr>
          <a:xfrm flipH="1">
            <a:off x="9137904" y="3768436"/>
            <a:ext cx="3054096" cy="308956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059FB-54B7-F834-0647-7775EAAA912A}"/>
              </a:ext>
            </a:extLst>
          </p:cNvPr>
          <p:cNvSpPr>
            <a:spLocks noGrp="1"/>
          </p:cNvSpPr>
          <p:nvPr>
            <p:ph type="title"/>
          </p:nvPr>
        </p:nvSpPr>
        <p:spPr>
          <a:xfrm>
            <a:off x="651750" y="687237"/>
            <a:ext cx="10625850" cy="605665"/>
          </a:xfrm>
        </p:spPr>
        <p:txBody>
          <a:bodyPr/>
          <a:lstStyle/>
          <a:p>
            <a:r>
              <a:rPr lang="en-US" dirty="0"/>
              <a:t>Other Important Factors</a:t>
            </a:r>
          </a:p>
        </p:txBody>
      </p:sp>
      <p:sp>
        <p:nvSpPr>
          <p:cNvPr id="7" name="Rectangle 6">
            <a:extLst>
              <a:ext uri="{FF2B5EF4-FFF2-40B4-BE49-F238E27FC236}">
                <a16:creationId xmlns:a16="http://schemas.microsoft.com/office/drawing/2014/main" id="{18C59680-D0C9-BC18-DCC8-A03EBC8A4267}"/>
              </a:ext>
              <a:ext uri="{C183D7F6-B498-43B3-948B-1728B52AA6E4}">
                <adec:decorative xmlns:adec="http://schemas.microsoft.com/office/drawing/2017/decorative" val="1"/>
              </a:ext>
            </a:extLst>
          </p:cNvPr>
          <p:cNvSpPr/>
          <p:nvPr/>
        </p:nvSpPr>
        <p:spPr>
          <a:xfrm>
            <a:off x="5774391" y="2015251"/>
            <a:ext cx="5765859" cy="4033585"/>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131D51E-1B44-6312-E64C-447CFA68C8EC}"/>
              </a:ext>
            </a:extLst>
          </p:cNvPr>
          <p:cNvSpPr>
            <a:spLocks noGrp="1"/>
          </p:cNvSpPr>
          <p:nvPr>
            <p:ph type="body" sz="quarter" idx="12"/>
          </p:nvPr>
        </p:nvSpPr>
        <p:spPr>
          <a:xfrm>
            <a:off x="651750" y="2571463"/>
            <a:ext cx="4853123" cy="2921160"/>
          </a:xfrm>
        </p:spPr>
        <p:txBody>
          <a:bodyPr/>
          <a:lstStyle/>
          <a:p>
            <a:pPr>
              <a:defRPr/>
            </a:pPr>
            <a:r>
              <a:rPr lang="en-US" dirty="0">
                <a:solidFill>
                  <a:srgbClr val="0E2841"/>
                </a:solidFill>
              </a:rPr>
              <a:t>Consider the </a:t>
            </a:r>
            <a:r>
              <a:rPr lang="en-US" b="1" dirty="0">
                <a:solidFill>
                  <a:srgbClr val="0E2841"/>
                </a:solidFill>
              </a:rPr>
              <a:t>stress factors</a:t>
            </a:r>
            <a:r>
              <a:rPr lang="en-US" dirty="0">
                <a:solidFill>
                  <a:srgbClr val="0E2841"/>
                </a:solidFill>
              </a:rPr>
              <a:t> entrepreneurs might face when financing as start-up. </a:t>
            </a:r>
          </a:p>
          <a:p>
            <a:pPr marL="0" lvl="0" indent="0" algn="ctr">
              <a:buNone/>
              <a:defRPr/>
            </a:pPr>
            <a:endParaRPr lang="en-US" dirty="0">
              <a:solidFill>
                <a:srgbClr val="0E2841"/>
              </a:solidFill>
            </a:endParaRPr>
          </a:p>
          <a:p>
            <a:pPr>
              <a:defRPr/>
            </a:pPr>
            <a:r>
              <a:rPr lang="en-US" dirty="0">
                <a:solidFill>
                  <a:srgbClr val="0E2841"/>
                </a:solidFill>
              </a:rPr>
              <a:t>What </a:t>
            </a:r>
            <a:r>
              <a:rPr lang="en-US" b="1" dirty="0">
                <a:solidFill>
                  <a:srgbClr val="0E2841"/>
                </a:solidFill>
              </a:rPr>
              <a:t>strategies</a:t>
            </a:r>
            <a:r>
              <a:rPr lang="en-US" dirty="0">
                <a:solidFill>
                  <a:srgbClr val="0E2841"/>
                </a:solidFill>
              </a:rPr>
              <a:t> might be helpful to ensure they can maintain their well being?</a:t>
            </a:r>
          </a:p>
        </p:txBody>
      </p:sp>
      <p:pic>
        <p:nvPicPr>
          <p:cNvPr id="4" name="Picture 3" descr="Mental health awareness mural">
            <a:extLst>
              <a:ext uri="{FF2B5EF4-FFF2-40B4-BE49-F238E27FC236}">
                <a16:creationId xmlns:a16="http://schemas.microsoft.com/office/drawing/2014/main" id="{E0551656-1A94-F910-27FE-08B07F9A2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2255454"/>
            <a:ext cx="4709786" cy="2921160"/>
          </a:xfrm>
          <a:prstGeom prst="rect">
            <a:avLst/>
          </a:prstGeom>
        </p:spPr>
      </p:pic>
      <p:sp>
        <p:nvSpPr>
          <p:cNvPr id="5" name="Speech Bubble: Rectangle with Corners Rounded 4">
            <a:extLst>
              <a:ext uri="{FF2B5EF4-FFF2-40B4-BE49-F238E27FC236}">
                <a16:creationId xmlns:a16="http://schemas.microsoft.com/office/drawing/2014/main" id="{19C9F24F-4E27-087A-1EFC-D10FF5A3ABFD}"/>
              </a:ext>
            </a:extLst>
          </p:cNvPr>
          <p:cNvSpPr/>
          <p:nvPr/>
        </p:nvSpPr>
        <p:spPr>
          <a:xfrm>
            <a:off x="7704937" y="4961746"/>
            <a:ext cx="4202545" cy="1491672"/>
          </a:xfrm>
          <a:custGeom>
            <a:avLst/>
            <a:gdLst>
              <a:gd name="csX0" fmla="*/ 0 w 4202545"/>
              <a:gd name="csY0" fmla="*/ 248617 h 1491672"/>
              <a:gd name="csX1" fmla="*/ 248617 w 4202545"/>
              <a:gd name="csY1" fmla="*/ 0 h 1491672"/>
              <a:gd name="csX2" fmla="*/ 733248 w 4202545"/>
              <a:gd name="csY2" fmla="*/ 0 h 1491672"/>
              <a:gd name="csX3" fmla="*/ 1283965 w 4202545"/>
              <a:gd name="csY3" fmla="*/ 0 h 1491672"/>
              <a:gd name="csX4" fmla="*/ 1812653 w 4202545"/>
              <a:gd name="csY4" fmla="*/ 0 h 1491672"/>
              <a:gd name="csX5" fmla="*/ 2451485 w 4202545"/>
              <a:gd name="csY5" fmla="*/ 0 h 1491672"/>
              <a:gd name="csX6" fmla="*/ 2114426 w 4202545"/>
              <a:gd name="csY6" fmla="*/ -548652 h 1491672"/>
              <a:gd name="csX7" fmla="*/ 2549237 w 4202545"/>
              <a:gd name="csY7" fmla="*/ -376741 h 1491672"/>
              <a:gd name="csX8" fmla="*/ 2997925 w 4202545"/>
              <a:gd name="csY8" fmla="*/ -199344 h 1491672"/>
              <a:gd name="csX9" fmla="*/ 3502121 w 4202545"/>
              <a:gd name="csY9" fmla="*/ 0 h 1491672"/>
              <a:gd name="csX10" fmla="*/ 3953928 w 4202545"/>
              <a:gd name="csY10" fmla="*/ 0 h 1491672"/>
              <a:gd name="csX11" fmla="*/ 4202545 w 4202545"/>
              <a:gd name="csY11" fmla="*/ 248617 h 1491672"/>
              <a:gd name="csX12" fmla="*/ 4202545 w 4202545"/>
              <a:gd name="csY12" fmla="*/ 248612 h 1491672"/>
              <a:gd name="csX13" fmla="*/ 4202545 w 4202545"/>
              <a:gd name="csY13" fmla="*/ 248612 h 1491672"/>
              <a:gd name="csX14" fmla="*/ 4202545 w 4202545"/>
              <a:gd name="csY14" fmla="*/ 621530 h 1491672"/>
              <a:gd name="csX15" fmla="*/ 4202545 w 4202545"/>
              <a:gd name="csY15" fmla="*/ 1243055 h 1491672"/>
              <a:gd name="csX16" fmla="*/ 3953928 w 4202545"/>
              <a:gd name="csY16" fmla="*/ 1491672 h 1491672"/>
              <a:gd name="csX17" fmla="*/ 3502121 w 4202545"/>
              <a:gd name="csY17" fmla="*/ 1491672 h 1491672"/>
              <a:gd name="csX18" fmla="*/ 2987309 w 4202545"/>
              <a:gd name="csY18" fmla="*/ 1491672 h 1491672"/>
              <a:gd name="csX19" fmla="*/ 2451485 w 4202545"/>
              <a:gd name="csY19" fmla="*/ 1491672 h 1491672"/>
              <a:gd name="csX20" fmla="*/ 2451485 w 4202545"/>
              <a:gd name="csY20" fmla="*/ 1491672 h 1491672"/>
              <a:gd name="csX21" fmla="*/ 1856711 w 4202545"/>
              <a:gd name="csY21" fmla="*/ 1491672 h 1491672"/>
              <a:gd name="csX22" fmla="*/ 1328022 w 4202545"/>
              <a:gd name="csY22" fmla="*/ 1491672 h 1491672"/>
              <a:gd name="csX23" fmla="*/ 755277 w 4202545"/>
              <a:gd name="csY23" fmla="*/ 1491672 h 1491672"/>
              <a:gd name="csX24" fmla="*/ 248617 w 4202545"/>
              <a:gd name="csY24" fmla="*/ 1491672 h 1491672"/>
              <a:gd name="csX25" fmla="*/ 0 w 4202545"/>
              <a:gd name="csY25" fmla="*/ 1243055 h 1491672"/>
              <a:gd name="csX26" fmla="*/ 0 w 4202545"/>
              <a:gd name="csY26" fmla="*/ 621530 h 1491672"/>
              <a:gd name="csX27" fmla="*/ 0 w 4202545"/>
              <a:gd name="csY27" fmla="*/ 248612 h 1491672"/>
              <a:gd name="csX28" fmla="*/ 0 w 4202545"/>
              <a:gd name="csY28" fmla="*/ 248612 h 1491672"/>
              <a:gd name="csX29" fmla="*/ 0 w 4202545"/>
              <a:gd name="csY29" fmla="*/ 248617 h 149167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4202545" h="1491672" fill="none" extrusionOk="0">
                <a:moveTo>
                  <a:pt x="0" y="248617"/>
                </a:moveTo>
                <a:cubicBezTo>
                  <a:pt x="26311" y="114496"/>
                  <a:pt x="137536" y="-8232"/>
                  <a:pt x="248617" y="0"/>
                </a:cubicBezTo>
                <a:cubicBezTo>
                  <a:pt x="428230" y="-16208"/>
                  <a:pt x="582211" y="-10110"/>
                  <a:pt x="733248" y="0"/>
                </a:cubicBezTo>
                <a:cubicBezTo>
                  <a:pt x="884285" y="10110"/>
                  <a:pt x="1016836" y="11708"/>
                  <a:pt x="1283965" y="0"/>
                </a:cubicBezTo>
                <a:cubicBezTo>
                  <a:pt x="1551094" y="-11708"/>
                  <a:pt x="1598712" y="17821"/>
                  <a:pt x="1812653" y="0"/>
                </a:cubicBezTo>
                <a:cubicBezTo>
                  <a:pt x="2026594" y="-17821"/>
                  <a:pt x="2172460" y="15834"/>
                  <a:pt x="2451485" y="0"/>
                </a:cubicBezTo>
                <a:cubicBezTo>
                  <a:pt x="2353226" y="-159127"/>
                  <a:pt x="2180849" y="-420581"/>
                  <a:pt x="2114426" y="-548652"/>
                </a:cubicBezTo>
                <a:cubicBezTo>
                  <a:pt x="2240773" y="-511681"/>
                  <a:pt x="2374867" y="-426551"/>
                  <a:pt x="2549237" y="-376741"/>
                </a:cubicBezTo>
                <a:cubicBezTo>
                  <a:pt x="2723607" y="-326931"/>
                  <a:pt x="2859009" y="-253733"/>
                  <a:pt x="2997925" y="-199344"/>
                </a:cubicBezTo>
                <a:cubicBezTo>
                  <a:pt x="3136841" y="-144955"/>
                  <a:pt x="3322197" y="-96250"/>
                  <a:pt x="3502121" y="0"/>
                </a:cubicBezTo>
                <a:cubicBezTo>
                  <a:pt x="3675142" y="-17060"/>
                  <a:pt x="3837272" y="-7170"/>
                  <a:pt x="3953928" y="0"/>
                </a:cubicBezTo>
                <a:cubicBezTo>
                  <a:pt x="4093245" y="-6532"/>
                  <a:pt x="4200467" y="90974"/>
                  <a:pt x="4202545" y="248617"/>
                </a:cubicBezTo>
                <a:lnTo>
                  <a:pt x="4202545" y="248612"/>
                </a:lnTo>
                <a:lnTo>
                  <a:pt x="4202545" y="248612"/>
                </a:lnTo>
                <a:cubicBezTo>
                  <a:pt x="4188079" y="328595"/>
                  <a:pt x="4211799" y="438554"/>
                  <a:pt x="4202545" y="621530"/>
                </a:cubicBezTo>
                <a:cubicBezTo>
                  <a:pt x="4183925" y="830801"/>
                  <a:pt x="4195865" y="1090155"/>
                  <a:pt x="4202545" y="1243055"/>
                </a:cubicBezTo>
                <a:cubicBezTo>
                  <a:pt x="4183193" y="1391919"/>
                  <a:pt x="4096934" y="1502575"/>
                  <a:pt x="3953928" y="1491672"/>
                </a:cubicBezTo>
                <a:cubicBezTo>
                  <a:pt x="3827688" y="1480041"/>
                  <a:pt x="3680836" y="1497930"/>
                  <a:pt x="3502121" y="1491672"/>
                </a:cubicBezTo>
                <a:cubicBezTo>
                  <a:pt x="3351991" y="1486252"/>
                  <a:pt x="3105197" y="1516011"/>
                  <a:pt x="2987309" y="1491672"/>
                </a:cubicBezTo>
                <a:cubicBezTo>
                  <a:pt x="2869421" y="1467333"/>
                  <a:pt x="2708939" y="1492461"/>
                  <a:pt x="2451485" y="1491672"/>
                </a:cubicBezTo>
                <a:lnTo>
                  <a:pt x="2451485" y="1491672"/>
                </a:lnTo>
                <a:cubicBezTo>
                  <a:pt x="2194303" y="1491556"/>
                  <a:pt x="2042476" y="1501522"/>
                  <a:pt x="1856711" y="1491672"/>
                </a:cubicBezTo>
                <a:cubicBezTo>
                  <a:pt x="1670946" y="1481822"/>
                  <a:pt x="1538204" y="1467644"/>
                  <a:pt x="1328022" y="1491672"/>
                </a:cubicBezTo>
                <a:cubicBezTo>
                  <a:pt x="1117840" y="1515700"/>
                  <a:pt x="921043" y="1465285"/>
                  <a:pt x="755277" y="1491672"/>
                </a:cubicBezTo>
                <a:cubicBezTo>
                  <a:pt x="589512" y="1518059"/>
                  <a:pt x="396677" y="1473208"/>
                  <a:pt x="248617" y="1491672"/>
                </a:cubicBezTo>
                <a:cubicBezTo>
                  <a:pt x="131222" y="1482123"/>
                  <a:pt x="-5914" y="1377896"/>
                  <a:pt x="0" y="1243055"/>
                </a:cubicBezTo>
                <a:cubicBezTo>
                  <a:pt x="-1356" y="1015890"/>
                  <a:pt x="24694" y="841098"/>
                  <a:pt x="0" y="621530"/>
                </a:cubicBezTo>
                <a:cubicBezTo>
                  <a:pt x="-17992" y="500305"/>
                  <a:pt x="3337" y="371117"/>
                  <a:pt x="0" y="248612"/>
                </a:cubicBezTo>
                <a:lnTo>
                  <a:pt x="0" y="248612"/>
                </a:lnTo>
                <a:lnTo>
                  <a:pt x="0" y="248617"/>
                </a:lnTo>
                <a:close/>
              </a:path>
              <a:path w="4202545" h="1491672" stroke="0" extrusionOk="0">
                <a:moveTo>
                  <a:pt x="0" y="248617"/>
                </a:moveTo>
                <a:cubicBezTo>
                  <a:pt x="-24982" y="108840"/>
                  <a:pt x="113066" y="11699"/>
                  <a:pt x="248617" y="0"/>
                </a:cubicBezTo>
                <a:cubicBezTo>
                  <a:pt x="377911" y="-11312"/>
                  <a:pt x="616525" y="-15081"/>
                  <a:pt x="733248" y="0"/>
                </a:cubicBezTo>
                <a:cubicBezTo>
                  <a:pt x="849971" y="15081"/>
                  <a:pt x="1158681" y="29251"/>
                  <a:pt x="1328022" y="0"/>
                </a:cubicBezTo>
                <a:cubicBezTo>
                  <a:pt x="1497363" y="-29251"/>
                  <a:pt x="1654772" y="-9107"/>
                  <a:pt x="1878739" y="0"/>
                </a:cubicBezTo>
                <a:cubicBezTo>
                  <a:pt x="2102706" y="9107"/>
                  <a:pt x="2255523" y="-14803"/>
                  <a:pt x="2451485" y="0"/>
                </a:cubicBezTo>
                <a:cubicBezTo>
                  <a:pt x="2344733" y="-144278"/>
                  <a:pt x="2213878" y="-348164"/>
                  <a:pt x="2114426" y="-548652"/>
                </a:cubicBezTo>
                <a:cubicBezTo>
                  <a:pt x="2332304" y="-485513"/>
                  <a:pt x="2394617" y="-424467"/>
                  <a:pt x="2576991" y="-365768"/>
                </a:cubicBezTo>
                <a:cubicBezTo>
                  <a:pt x="2759365" y="-307069"/>
                  <a:pt x="2897101" y="-227839"/>
                  <a:pt x="3011802" y="-193857"/>
                </a:cubicBezTo>
                <a:cubicBezTo>
                  <a:pt x="3126503" y="-159876"/>
                  <a:pt x="3391276" y="-71397"/>
                  <a:pt x="3502121" y="0"/>
                </a:cubicBezTo>
                <a:cubicBezTo>
                  <a:pt x="3708899" y="-2672"/>
                  <a:pt x="3826748" y="22430"/>
                  <a:pt x="3953928" y="0"/>
                </a:cubicBezTo>
                <a:cubicBezTo>
                  <a:pt x="4095036" y="-13159"/>
                  <a:pt x="4198109" y="116567"/>
                  <a:pt x="4202545" y="248617"/>
                </a:cubicBezTo>
                <a:lnTo>
                  <a:pt x="4202545" y="248612"/>
                </a:lnTo>
                <a:lnTo>
                  <a:pt x="4202545" y="248612"/>
                </a:lnTo>
                <a:cubicBezTo>
                  <a:pt x="4207230" y="347733"/>
                  <a:pt x="4214245" y="542290"/>
                  <a:pt x="4202545" y="621530"/>
                </a:cubicBezTo>
                <a:cubicBezTo>
                  <a:pt x="4233120" y="809170"/>
                  <a:pt x="4222345" y="1106209"/>
                  <a:pt x="4202545" y="1243055"/>
                </a:cubicBezTo>
                <a:cubicBezTo>
                  <a:pt x="4187337" y="1407078"/>
                  <a:pt x="4096880" y="1482936"/>
                  <a:pt x="3953928" y="1491672"/>
                </a:cubicBezTo>
                <a:cubicBezTo>
                  <a:pt x="3857873" y="1507632"/>
                  <a:pt x="3650483" y="1494280"/>
                  <a:pt x="3502121" y="1491672"/>
                </a:cubicBezTo>
                <a:cubicBezTo>
                  <a:pt x="3324368" y="1492223"/>
                  <a:pt x="3203701" y="1510955"/>
                  <a:pt x="2976803" y="1491672"/>
                </a:cubicBezTo>
                <a:cubicBezTo>
                  <a:pt x="2749905" y="1472389"/>
                  <a:pt x="2687046" y="1492054"/>
                  <a:pt x="2451485" y="1491672"/>
                </a:cubicBezTo>
                <a:lnTo>
                  <a:pt x="2451485" y="1491672"/>
                </a:lnTo>
                <a:cubicBezTo>
                  <a:pt x="2286067" y="1507825"/>
                  <a:pt x="1994192" y="1512830"/>
                  <a:pt x="1878739" y="1491672"/>
                </a:cubicBezTo>
                <a:cubicBezTo>
                  <a:pt x="1763286" y="1470514"/>
                  <a:pt x="1527678" y="1503066"/>
                  <a:pt x="1372080" y="1491672"/>
                </a:cubicBezTo>
                <a:cubicBezTo>
                  <a:pt x="1216482" y="1480278"/>
                  <a:pt x="1108133" y="1471926"/>
                  <a:pt x="865420" y="1491672"/>
                </a:cubicBezTo>
                <a:cubicBezTo>
                  <a:pt x="622707" y="1511418"/>
                  <a:pt x="457097" y="1483984"/>
                  <a:pt x="248617" y="1491672"/>
                </a:cubicBezTo>
                <a:cubicBezTo>
                  <a:pt x="92806" y="1509013"/>
                  <a:pt x="19948" y="1390146"/>
                  <a:pt x="0" y="1243055"/>
                </a:cubicBezTo>
                <a:cubicBezTo>
                  <a:pt x="7603" y="1037999"/>
                  <a:pt x="18049" y="775947"/>
                  <a:pt x="0" y="621530"/>
                </a:cubicBezTo>
                <a:cubicBezTo>
                  <a:pt x="8693" y="455008"/>
                  <a:pt x="-7457" y="339725"/>
                  <a:pt x="0" y="248612"/>
                </a:cubicBezTo>
                <a:lnTo>
                  <a:pt x="0" y="248612"/>
                </a:lnTo>
                <a:lnTo>
                  <a:pt x="0" y="248617"/>
                </a:lnTo>
                <a:close/>
              </a:path>
            </a:pathLst>
          </a:custGeom>
          <a:solidFill>
            <a:schemeClr val="bg1"/>
          </a:solidFill>
          <a:ln w="38100">
            <a:solidFill>
              <a:srgbClr val="28708B"/>
            </a:solidFill>
            <a:extLst>
              <a:ext uri="{C807C97D-BFC1-408E-A445-0C87EB9F89A2}">
                <ask:lineSketchStyleProps xmlns:ask="http://schemas.microsoft.com/office/drawing/2018/sketchyshapes" sd="2498866921">
                  <a:prstGeom prst="wedgeRoundRectCallout">
                    <a:avLst>
                      <a:gd name="adj1" fmla="val 313"/>
                      <a:gd name="adj2" fmla="val -86781"/>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A3F4C"/>
                </a:solidFill>
                <a:latin typeface="Bierstadt" panose="020B0004020202020204" pitchFamily="34" charset="0"/>
              </a:rPr>
              <a:t>Self-care</a:t>
            </a:r>
            <a:r>
              <a:rPr lang="en-US" sz="2400" dirty="0">
                <a:solidFill>
                  <a:srgbClr val="2A3F4C"/>
                </a:solidFill>
                <a:latin typeface="Bierstadt" panose="020B0004020202020204" pitchFamily="34" charset="0"/>
              </a:rPr>
              <a:t> and </a:t>
            </a:r>
            <a:r>
              <a:rPr lang="en-US" sz="2400" b="1" dirty="0">
                <a:solidFill>
                  <a:srgbClr val="2A3F4C"/>
                </a:solidFill>
                <a:latin typeface="Bierstadt" panose="020B0004020202020204" pitchFamily="34" charset="0"/>
              </a:rPr>
              <a:t>stress </a:t>
            </a:r>
          </a:p>
          <a:p>
            <a:pPr algn="ctr"/>
            <a:r>
              <a:rPr lang="en-US" sz="2400" b="1" dirty="0">
                <a:solidFill>
                  <a:srgbClr val="2A3F4C"/>
                </a:solidFill>
                <a:latin typeface="Bierstadt" panose="020B0004020202020204" pitchFamily="34" charset="0"/>
              </a:rPr>
              <a:t>management </a:t>
            </a:r>
            <a:r>
              <a:rPr lang="en-US" sz="2400" dirty="0">
                <a:solidFill>
                  <a:srgbClr val="2A3F4C"/>
                </a:solidFill>
                <a:latin typeface="Bierstadt" panose="020B0004020202020204" pitchFamily="34" charset="0"/>
              </a:rPr>
              <a:t>are essential skills for an entrepreneur. </a:t>
            </a:r>
          </a:p>
        </p:txBody>
      </p:sp>
    </p:spTree>
    <p:extLst>
      <p:ext uri="{BB962C8B-B14F-4D97-AF65-F5344CB8AC3E}">
        <p14:creationId xmlns:p14="http://schemas.microsoft.com/office/powerpoint/2010/main" val="2667152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C3437-5872-9E32-D56C-006FFEFD6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6C528-B246-002D-2BEF-216721A58959}"/>
              </a:ext>
            </a:extLst>
          </p:cNvPr>
          <p:cNvSpPr>
            <a:spLocks noGrp="1"/>
          </p:cNvSpPr>
          <p:nvPr>
            <p:ph type="title"/>
          </p:nvPr>
        </p:nvSpPr>
        <p:spPr/>
        <p:txBody>
          <a:bodyPr/>
          <a:lstStyle/>
          <a:p>
            <a:r>
              <a:rPr lang="en-US" dirty="0">
                <a:solidFill>
                  <a:srgbClr val="E3E24F"/>
                </a:solidFill>
              </a:rPr>
              <a:t>Code of Ethics</a:t>
            </a:r>
          </a:p>
        </p:txBody>
      </p:sp>
      <p:sp>
        <p:nvSpPr>
          <p:cNvPr id="3" name="Text Placeholder 2">
            <a:extLst>
              <a:ext uri="{FF2B5EF4-FFF2-40B4-BE49-F238E27FC236}">
                <a16:creationId xmlns:a16="http://schemas.microsoft.com/office/drawing/2014/main" id="{79214970-8DB2-A03B-1591-80EDCE2CCDB8}"/>
              </a:ext>
            </a:extLst>
          </p:cNvPr>
          <p:cNvSpPr>
            <a:spLocks noGrp="1"/>
          </p:cNvSpPr>
          <p:nvPr>
            <p:ph type="body" sz="quarter" idx="12"/>
          </p:nvPr>
        </p:nvSpPr>
        <p:spPr>
          <a:xfrm>
            <a:off x="651750" y="2255454"/>
            <a:ext cx="4197342" cy="4033586"/>
          </a:xfrm>
        </p:spPr>
        <p:txBody>
          <a:bodyPr/>
          <a:lstStyle/>
          <a:p>
            <a:pPr marL="0" indent="0">
              <a:buNone/>
            </a:pPr>
            <a:r>
              <a:rPr lang="en-US" dirty="0"/>
              <a:t>Review the Code of Ethics Statement. </a:t>
            </a:r>
          </a:p>
          <a:p>
            <a:pPr marL="0" indent="0">
              <a:buNone/>
            </a:pPr>
            <a:endParaRPr lang="en-US" dirty="0"/>
          </a:p>
          <a:p>
            <a:pPr marL="0" indent="0">
              <a:buNone/>
            </a:pPr>
            <a:r>
              <a:rPr lang="en-US" dirty="0"/>
              <a:t>Each employee is required to </a:t>
            </a:r>
            <a:r>
              <a:rPr lang="en-US" b="1" dirty="0"/>
              <a:t>sign the Code of Ethics agreement</a:t>
            </a:r>
            <a:r>
              <a:rPr lang="en-US" dirty="0"/>
              <a:t> and return to the VP of Human Resources.</a:t>
            </a:r>
          </a:p>
        </p:txBody>
      </p:sp>
      <p:sp>
        <p:nvSpPr>
          <p:cNvPr id="9" name="Right Triangle 8">
            <a:extLst>
              <a:ext uri="{FF2B5EF4-FFF2-40B4-BE49-F238E27FC236}">
                <a16:creationId xmlns:a16="http://schemas.microsoft.com/office/drawing/2014/main" id="{774C19FE-4C71-ED01-E3AC-CE9913E22C96}"/>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Rectangle with Corners Rounded 3">
            <a:extLst>
              <a:ext uri="{FF2B5EF4-FFF2-40B4-BE49-F238E27FC236}">
                <a16:creationId xmlns:a16="http://schemas.microsoft.com/office/drawing/2014/main" id="{C1F431E0-A07D-2F4F-8799-FC52845BE666}"/>
              </a:ext>
              <a:ext uri="{C183D7F6-B498-43B3-948B-1728B52AA6E4}">
                <adec:decorative xmlns:adec="http://schemas.microsoft.com/office/drawing/2017/decorative" val="1"/>
              </a:ext>
            </a:extLst>
          </p:cNvPr>
          <p:cNvSpPr/>
          <p:nvPr/>
        </p:nvSpPr>
        <p:spPr>
          <a:xfrm>
            <a:off x="6781152" y="2133528"/>
            <a:ext cx="4941456" cy="1999817"/>
          </a:xfrm>
          <a:custGeom>
            <a:avLst/>
            <a:gdLst>
              <a:gd name="csX0" fmla="*/ 0 w 4941456"/>
              <a:gd name="csY0" fmla="*/ 333309 h 1999817"/>
              <a:gd name="csX1" fmla="*/ 333309 w 4941456"/>
              <a:gd name="csY1" fmla="*/ 0 h 1999817"/>
              <a:gd name="csX2" fmla="*/ 823576 w 4941456"/>
              <a:gd name="csY2" fmla="*/ 0 h 1999817"/>
              <a:gd name="csX3" fmla="*/ 823576 w 4941456"/>
              <a:gd name="csY3" fmla="*/ 0 h 1999817"/>
              <a:gd name="csX4" fmla="*/ 1441258 w 4941456"/>
              <a:gd name="csY4" fmla="*/ 0 h 1999817"/>
              <a:gd name="csX5" fmla="*/ 2058940 w 4941456"/>
              <a:gd name="csY5" fmla="*/ 0 h 1999817"/>
              <a:gd name="csX6" fmla="*/ 2670750 w 4941456"/>
              <a:gd name="csY6" fmla="*/ 0 h 1999817"/>
              <a:gd name="csX7" fmla="*/ 3231575 w 4941456"/>
              <a:gd name="csY7" fmla="*/ 0 h 1999817"/>
              <a:gd name="csX8" fmla="*/ 3868877 w 4941456"/>
              <a:gd name="csY8" fmla="*/ 0 h 1999817"/>
              <a:gd name="csX9" fmla="*/ 4608147 w 4941456"/>
              <a:gd name="csY9" fmla="*/ 0 h 1999817"/>
              <a:gd name="csX10" fmla="*/ 4941456 w 4941456"/>
              <a:gd name="csY10" fmla="*/ 333309 h 1999817"/>
              <a:gd name="csX11" fmla="*/ 4941456 w 4941456"/>
              <a:gd name="csY11" fmla="*/ 724937 h 1999817"/>
              <a:gd name="csX12" fmla="*/ 4941456 w 4941456"/>
              <a:gd name="csY12" fmla="*/ 1166560 h 1999817"/>
              <a:gd name="csX13" fmla="*/ 4941456 w 4941456"/>
              <a:gd name="csY13" fmla="*/ 1166560 h 1999817"/>
              <a:gd name="csX14" fmla="*/ 4941456 w 4941456"/>
              <a:gd name="csY14" fmla="*/ 1666514 h 1999817"/>
              <a:gd name="csX15" fmla="*/ 4941456 w 4941456"/>
              <a:gd name="csY15" fmla="*/ 1666508 h 1999817"/>
              <a:gd name="csX16" fmla="*/ 4608147 w 4941456"/>
              <a:gd name="csY16" fmla="*/ 1999817 h 1999817"/>
              <a:gd name="csX17" fmla="*/ 3945353 w 4941456"/>
              <a:gd name="csY17" fmla="*/ 1999817 h 1999817"/>
              <a:gd name="csX18" fmla="*/ 3359036 w 4941456"/>
              <a:gd name="csY18" fmla="*/ 1999817 h 1999817"/>
              <a:gd name="csX19" fmla="*/ 2772718 w 4941456"/>
              <a:gd name="csY19" fmla="*/ 1999817 h 1999817"/>
              <a:gd name="csX20" fmla="*/ 2058940 w 4941456"/>
              <a:gd name="csY20" fmla="*/ 1999817 h 1999817"/>
              <a:gd name="csX21" fmla="*/ 1533982 w 4941456"/>
              <a:gd name="csY21" fmla="*/ 2198295 h 1999817"/>
              <a:gd name="csX22" fmla="*/ 1083310 w 4941456"/>
              <a:gd name="csY22" fmla="*/ 2368686 h 1999817"/>
              <a:gd name="csX23" fmla="*/ 573209 w 4941456"/>
              <a:gd name="csY23" fmla="*/ 2561546 h 1999817"/>
              <a:gd name="csX24" fmla="*/ 823576 w 4941456"/>
              <a:gd name="csY24" fmla="*/ 1999817 h 1999817"/>
              <a:gd name="csX25" fmla="*/ 333309 w 4941456"/>
              <a:gd name="csY25" fmla="*/ 1999817 h 1999817"/>
              <a:gd name="csX26" fmla="*/ 0 w 4941456"/>
              <a:gd name="csY26" fmla="*/ 1666508 h 1999817"/>
              <a:gd name="csX27" fmla="*/ 0 w 4941456"/>
              <a:gd name="csY27" fmla="*/ 1666514 h 1999817"/>
              <a:gd name="csX28" fmla="*/ 0 w 4941456"/>
              <a:gd name="csY28" fmla="*/ 1166560 h 1999817"/>
              <a:gd name="csX29" fmla="*/ 0 w 4941456"/>
              <a:gd name="csY29" fmla="*/ 1166560 h 1999817"/>
              <a:gd name="csX30" fmla="*/ 0 w 4941456"/>
              <a:gd name="csY30" fmla="*/ 766600 h 1999817"/>
              <a:gd name="csX31" fmla="*/ 0 w 4941456"/>
              <a:gd name="csY31" fmla="*/ 333309 h 19998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4941456" h="1999817" fill="none" extrusionOk="0">
                <a:moveTo>
                  <a:pt x="0" y="333309"/>
                </a:moveTo>
                <a:cubicBezTo>
                  <a:pt x="-43293" y="141860"/>
                  <a:pt x="166954" y="-11736"/>
                  <a:pt x="333309" y="0"/>
                </a:cubicBezTo>
                <a:cubicBezTo>
                  <a:pt x="463872" y="19401"/>
                  <a:pt x="704715" y="-15992"/>
                  <a:pt x="823576" y="0"/>
                </a:cubicBezTo>
                <a:lnTo>
                  <a:pt x="823576" y="0"/>
                </a:lnTo>
                <a:cubicBezTo>
                  <a:pt x="967303" y="-16967"/>
                  <a:pt x="1223733" y="792"/>
                  <a:pt x="1441258" y="0"/>
                </a:cubicBezTo>
                <a:cubicBezTo>
                  <a:pt x="1658783" y="-792"/>
                  <a:pt x="1908281" y="7865"/>
                  <a:pt x="2058940" y="0"/>
                </a:cubicBezTo>
                <a:cubicBezTo>
                  <a:pt x="2199455" y="-24104"/>
                  <a:pt x="2482197" y="-12927"/>
                  <a:pt x="2670750" y="0"/>
                </a:cubicBezTo>
                <a:cubicBezTo>
                  <a:pt x="2859303" y="12927"/>
                  <a:pt x="3087830" y="-25081"/>
                  <a:pt x="3231575" y="0"/>
                </a:cubicBezTo>
                <a:cubicBezTo>
                  <a:pt x="3375321" y="25081"/>
                  <a:pt x="3627930" y="-15393"/>
                  <a:pt x="3868877" y="0"/>
                </a:cubicBezTo>
                <a:cubicBezTo>
                  <a:pt x="4109824" y="15393"/>
                  <a:pt x="4381149" y="12777"/>
                  <a:pt x="4608147" y="0"/>
                </a:cubicBezTo>
                <a:cubicBezTo>
                  <a:pt x="4761962" y="-24701"/>
                  <a:pt x="4970891" y="151831"/>
                  <a:pt x="4941456" y="333309"/>
                </a:cubicBezTo>
                <a:cubicBezTo>
                  <a:pt x="4940768" y="462321"/>
                  <a:pt x="4929078" y="547750"/>
                  <a:pt x="4941456" y="724937"/>
                </a:cubicBezTo>
                <a:cubicBezTo>
                  <a:pt x="4953834" y="902124"/>
                  <a:pt x="4939269" y="1008039"/>
                  <a:pt x="4941456" y="1166560"/>
                </a:cubicBezTo>
                <a:lnTo>
                  <a:pt x="4941456" y="1166560"/>
                </a:lnTo>
                <a:cubicBezTo>
                  <a:pt x="4958876" y="1298120"/>
                  <a:pt x="4932215" y="1440331"/>
                  <a:pt x="4941456" y="1666514"/>
                </a:cubicBezTo>
                <a:lnTo>
                  <a:pt x="4941456" y="1666508"/>
                </a:lnTo>
                <a:cubicBezTo>
                  <a:pt x="4980396" y="1865540"/>
                  <a:pt x="4816972" y="2013706"/>
                  <a:pt x="4608147" y="1999817"/>
                </a:cubicBezTo>
                <a:cubicBezTo>
                  <a:pt x="4458594" y="2016747"/>
                  <a:pt x="4255371" y="1970792"/>
                  <a:pt x="3945353" y="1999817"/>
                </a:cubicBezTo>
                <a:cubicBezTo>
                  <a:pt x="3635335" y="2028842"/>
                  <a:pt x="3614919" y="2014060"/>
                  <a:pt x="3359036" y="1999817"/>
                </a:cubicBezTo>
                <a:cubicBezTo>
                  <a:pt x="3103153" y="1985574"/>
                  <a:pt x="3003754" y="2022623"/>
                  <a:pt x="2772718" y="1999817"/>
                </a:cubicBezTo>
                <a:cubicBezTo>
                  <a:pt x="2541682" y="1977011"/>
                  <a:pt x="2202645" y="2000228"/>
                  <a:pt x="2058940" y="1999817"/>
                </a:cubicBezTo>
                <a:cubicBezTo>
                  <a:pt x="1933332" y="2063211"/>
                  <a:pt x="1706460" y="2145797"/>
                  <a:pt x="1533982" y="2198295"/>
                </a:cubicBezTo>
                <a:cubicBezTo>
                  <a:pt x="1361504" y="2250793"/>
                  <a:pt x="1232282" y="2329303"/>
                  <a:pt x="1083310" y="2368686"/>
                </a:cubicBezTo>
                <a:cubicBezTo>
                  <a:pt x="934338" y="2408069"/>
                  <a:pt x="795355" y="2471449"/>
                  <a:pt x="573209" y="2561546"/>
                </a:cubicBezTo>
                <a:cubicBezTo>
                  <a:pt x="656342" y="2402951"/>
                  <a:pt x="716010" y="2238468"/>
                  <a:pt x="823576" y="1999817"/>
                </a:cubicBezTo>
                <a:cubicBezTo>
                  <a:pt x="721977" y="2011435"/>
                  <a:pt x="567220" y="1985191"/>
                  <a:pt x="333309" y="1999817"/>
                </a:cubicBezTo>
                <a:cubicBezTo>
                  <a:pt x="149968" y="2013901"/>
                  <a:pt x="-21049" y="1827317"/>
                  <a:pt x="0" y="1666508"/>
                </a:cubicBezTo>
                <a:lnTo>
                  <a:pt x="0" y="1666514"/>
                </a:lnTo>
                <a:cubicBezTo>
                  <a:pt x="24749" y="1515578"/>
                  <a:pt x="-3332" y="1321689"/>
                  <a:pt x="0" y="1166560"/>
                </a:cubicBezTo>
                <a:lnTo>
                  <a:pt x="0" y="1166560"/>
                </a:lnTo>
                <a:cubicBezTo>
                  <a:pt x="-11200" y="1070177"/>
                  <a:pt x="87" y="866349"/>
                  <a:pt x="0" y="766600"/>
                </a:cubicBezTo>
                <a:cubicBezTo>
                  <a:pt x="-87" y="666851"/>
                  <a:pt x="5248" y="444441"/>
                  <a:pt x="0" y="333309"/>
                </a:cubicBezTo>
                <a:close/>
              </a:path>
              <a:path w="4941456" h="1999817" stroke="0" extrusionOk="0">
                <a:moveTo>
                  <a:pt x="0" y="333309"/>
                </a:moveTo>
                <a:cubicBezTo>
                  <a:pt x="2439" y="143784"/>
                  <a:pt x="129451" y="8297"/>
                  <a:pt x="333309" y="0"/>
                </a:cubicBezTo>
                <a:cubicBezTo>
                  <a:pt x="537918" y="4505"/>
                  <a:pt x="580845" y="-13350"/>
                  <a:pt x="823576" y="0"/>
                </a:cubicBezTo>
                <a:lnTo>
                  <a:pt x="823576" y="0"/>
                </a:lnTo>
                <a:cubicBezTo>
                  <a:pt x="1118309" y="28914"/>
                  <a:pt x="1314691" y="20434"/>
                  <a:pt x="1441258" y="0"/>
                </a:cubicBezTo>
                <a:cubicBezTo>
                  <a:pt x="1567825" y="-20434"/>
                  <a:pt x="1849491" y="21917"/>
                  <a:pt x="2058940" y="0"/>
                </a:cubicBezTo>
                <a:cubicBezTo>
                  <a:pt x="2256086" y="-27713"/>
                  <a:pt x="2498661" y="-2688"/>
                  <a:pt x="2747226" y="0"/>
                </a:cubicBezTo>
                <a:cubicBezTo>
                  <a:pt x="2995791" y="2688"/>
                  <a:pt x="3175567" y="-6533"/>
                  <a:pt x="3410020" y="0"/>
                </a:cubicBezTo>
                <a:cubicBezTo>
                  <a:pt x="3644473" y="6533"/>
                  <a:pt x="4222683" y="2956"/>
                  <a:pt x="4608147" y="0"/>
                </a:cubicBezTo>
                <a:cubicBezTo>
                  <a:pt x="4835314" y="-6654"/>
                  <a:pt x="4931855" y="152802"/>
                  <a:pt x="4941456" y="333309"/>
                </a:cubicBezTo>
                <a:cubicBezTo>
                  <a:pt x="4960898" y="428195"/>
                  <a:pt x="4942166" y="607707"/>
                  <a:pt x="4941456" y="733269"/>
                </a:cubicBezTo>
                <a:cubicBezTo>
                  <a:pt x="4940746" y="858831"/>
                  <a:pt x="4957366" y="958046"/>
                  <a:pt x="4941456" y="1166560"/>
                </a:cubicBezTo>
                <a:lnTo>
                  <a:pt x="4941456" y="1166560"/>
                </a:lnTo>
                <a:cubicBezTo>
                  <a:pt x="4917434" y="1385502"/>
                  <a:pt x="4947004" y="1526071"/>
                  <a:pt x="4941456" y="1666514"/>
                </a:cubicBezTo>
                <a:lnTo>
                  <a:pt x="4941456" y="1666508"/>
                </a:lnTo>
                <a:cubicBezTo>
                  <a:pt x="4954250" y="1854124"/>
                  <a:pt x="4789669" y="1995744"/>
                  <a:pt x="4608147" y="1999817"/>
                </a:cubicBezTo>
                <a:cubicBezTo>
                  <a:pt x="4410557" y="2014933"/>
                  <a:pt x="4082881" y="1978827"/>
                  <a:pt x="3945353" y="1999817"/>
                </a:cubicBezTo>
                <a:cubicBezTo>
                  <a:pt x="3807825" y="2020807"/>
                  <a:pt x="3528856" y="1978024"/>
                  <a:pt x="3308051" y="1999817"/>
                </a:cubicBezTo>
                <a:cubicBezTo>
                  <a:pt x="3087246" y="2021610"/>
                  <a:pt x="2828931" y="1984414"/>
                  <a:pt x="2696242" y="1999817"/>
                </a:cubicBezTo>
                <a:cubicBezTo>
                  <a:pt x="2563553" y="2015220"/>
                  <a:pt x="2223320" y="2005825"/>
                  <a:pt x="2058940" y="1999817"/>
                </a:cubicBezTo>
                <a:cubicBezTo>
                  <a:pt x="1907288" y="2050681"/>
                  <a:pt x="1829272" y="2082728"/>
                  <a:pt x="1608268" y="2170208"/>
                </a:cubicBezTo>
                <a:cubicBezTo>
                  <a:pt x="1387264" y="2257688"/>
                  <a:pt x="1291721" y="2272803"/>
                  <a:pt x="1083310" y="2368686"/>
                </a:cubicBezTo>
                <a:cubicBezTo>
                  <a:pt x="874899" y="2464569"/>
                  <a:pt x="737924" y="2478939"/>
                  <a:pt x="573209" y="2561546"/>
                </a:cubicBezTo>
                <a:cubicBezTo>
                  <a:pt x="616675" y="2401393"/>
                  <a:pt x="769976" y="2164889"/>
                  <a:pt x="823576" y="1999817"/>
                </a:cubicBezTo>
                <a:cubicBezTo>
                  <a:pt x="610996" y="2021780"/>
                  <a:pt x="446303" y="1981953"/>
                  <a:pt x="333309" y="1999817"/>
                </a:cubicBezTo>
                <a:cubicBezTo>
                  <a:pt x="172573" y="2001409"/>
                  <a:pt x="-19403" y="1813759"/>
                  <a:pt x="0" y="1666508"/>
                </a:cubicBezTo>
                <a:lnTo>
                  <a:pt x="0" y="1666514"/>
                </a:lnTo>
                <a:cubicBezTo>
                  <a:pt x="-4403" y="1518298"/>
                  <a:pt x="22500" y="1287595"/>
                  <a:pt x="0" y="1166560"/>
                </a:cubicBezTo>
                <a:lnTo>
                  <a:pt x="0" y="1166560"/>
                </a:lnTo>
                <a:cubicBezTo>
                  <a:pt x="11128" y="1050153"/>
                  <a:pt x="-7796" y="865464"/>
                  <a:pt x="0" y="749935"/>
                </a:cubicBezTo>
                <a:cubicBezTo>
                  <a:pt x="7796" y="634406"/>
                  <a:pt x="-12855" y="464317"/>
                  <a:pt x="0" y="333309"/>
                </a:cubicBezTo>
                <a:close/>
              </a:path>
            </a:pathLst>
          </a:custGeom>
          <a:solidFill>
            <a:schemeClr val="bg1"/>
          </a:solidFill>
          <a:ln w="57150">
            <a:solidFill>
              <a:srgbClr val="28708B"/>
            </a:solidFill>
            <a:extLst>
              <a:ext uri="{C807C97D-BFC1-408E-A445-0C87EB9F89A2}">
                <ask:lineSketchStyleProps xmlns:ask="http://schemas.microsoft.com/office/drawing/2018/sketchyshapes" sd="97564965">
                  <a:prstGeom prst="wedgeRoundRectCallout">
                    <a:avLst>
                      <a:gd name="adj1" fmla="val -38400"/>
                      <a:gd name="adj2" fmla="val 78089"/>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9358721A-71E0-D60F-D423-29B57C232304}"/>
              </a:ext>
            </a:extLst>
          </p:cNvPr>
          <p:cNvSpPr txBox="1">
            <a:spLocks/>
          </p:cNvSpPr>
          <p:nvPr/>
        </p:nvSpPr>
        <p:spPr>
          <a:xfrm>
            <a:off x="7787915" y="2301116"/>
            <a:ext cx="2955637" cy="1757171"/>
          </a:xfrm>
          <a:prstGeom prst="rect">
            <a:avLst/>
          </a:prstGeom>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Bierstadt" panose="020B0004020202020204" pitchFamily="34"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How would we feel if </a:t>
            </a:r>
            <a:r>
              <a:rPr lang="en-US" b="1" i="1" u="sng" dirty="0"/>
              <a:t>everyone</a:t>
            </a:r>
            <a:r>
              <a:rPr lang="en-US" b="1" dirty="0"/>
              <a:t> knew about the decision we are making?</a:t>
            </a:r>
          </a:p>
        </p:txBody>
      </p:sp>
      <p:pic>
        <p:nvPicPr>
          <p:cNvPr id="7" name="Picture 6">
            <a:extLst>
              <a:ext uri="{FF2B5EF4-FFF2-40B4-BE49-F238E27FC236}">
                <a16:creationId xmlns:a16="http://schemas.microsoft.com/office/drawing/2014/main" id="{5DCEBAF2-C666-3158-89D9-D952DEC8A7B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12965" y="2808344"/>
            <a:ext cx="1487687" cy="1487687"/>
          </a:xfrm>
          <a:prstGeom prst="rect">
            <a:avLst/>
          </a:prstGeom>
        </p:spPr>
      </p:pic>
      <p:pic>
        <p:nvPicPr>
          <p:cNvPr id="10" name="Picture 9">
            <a:extLst>
              <a:ext uri="{FF2B5EF4-FFF2-40B4-BE49-F238E27FC236}">
                <a16:creationId xmlns:a16="http://schemas.microsoft.com/office/drawing/2014/main" id="{26F008FB-9040-A4FB-FDB6-D68E2CC4EC2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714008" y="1931751"/>
            <a:ext cx="1380481" cy="1487687"/>
          </a:xfrm>
          <a:prstGeom prst="rect">
            <a:avLst/>
          </a:prstGeom>
        </p:spPr>
      </p:pic>
      <p:pic>
        <p:nvPicPr>
          <p:cNvPr id="14" name="Picture 13">
            <a:extLst>
              <a:ext uri="{FF2B5EF4-FFF2-40B4-BE49-F238E27FC236}">
                <a16:creationId xmlns:a16="http://schemas.microsoft.com/office/drawing/2014/main" id="{4E3C1036-BAB9-2F1D-E350-45F374AD8FE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l="31314" r="33813"/>
          <a:stretch>
            <a:fillRect/>
          </a:stretch>
        </p:blipFill>
        <p:spPr>
          <a:xfrm>
            <a:off x="4540154" y="1968235"/>
            <a:ext cx="2744379" cy="5246450"/>
          </a:xfrm>
          <a:prstGeom prst="rect">
            <a:avLst/>
          </a:prstGeom>
        </p:spPr>
      </p:pic>
    </p:spTree>
    <p:extLst>
      <p:ext uri="{BB962C8B-B14F-4D97-AF65-F5344CB8AC3E}">
        <p14:creationId xmlns:p14="http://schemas.microsoft.com/office/powerpoint/2010/main" val="322493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EC6C7-ABC1-2579-613F-80B48368E7FA}"/>
            </a:ext>
          </a:extLst>
        </p:cNvPr>
        <p:cNvGrpSpPr/>
        <p:nvPr/>
      </p:nvGrpSpPr>
      <p:grpSpPr>
        <a:xfrm>
          <a:off x="0" y="0"/>
          <a:ext cx="0" cy="0"/>
          <a:chOff x="0" y="0"/>
          <a:chExt cx="0" cy="0"/>
        </a:xfrm>
      </p:grpSpPr>
      <p:sp>
        <p:nvSpPr>
          <p:cNvPr id="9" name="Right Triangle 8">
            <a:extLst>
              <a:ext uri="{FF2B5EF4-FFF2-40B4-BE49-F238E27FC236}">
                <a16:creationId xmlns:a16="http://schemas.microsoft.com/office/drawing/2014/main" id="{10978DFB-8BF9-0B80-D769-4AF8F570893F}"/>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1354B-0179-4C70-C878-AFE659DC939C}"/>
              </a:ext>
            </a:extLst>
          </p:cNvPr>
          <p:cNvSpPr>
            <a:spLocks noGrp="1"/>
          </p:cNvSpPr>
          <p:nvPr>
            <p:ph type="title"/>
          </p:nvPr>
        </p:nvSpPr>
        <p:spPr/>
        <p:txBody>
          <a:bodyPr/>
          <a:lstStyle/>
          <a:p>
            <a:r>
              <a:rPr lang="en-US" dirty="0">
                <a:solidFill>
                  <a:srgbClr val="E3E24F"/>
                </a:solidFill>
              </a:rPr>
              <a:t>Discussion</a:t>
            </a:r>
          </a:p>
        </p:txBody>
      </p:sp>
      <p:sp>
        <p:nvSpPr>
          <p:cNvPr id="3" name="Text Placeholder 2">
            <a:extLst>
              <a:ext uri="{FF2B5EF4-FFF2-40B4-BE49-F238E27FC236}">
                <a16:creationId xmlns:a16="http://schemas.microsoft.com/office/drawing/2014/main" id="{FC8C7DC2-6683-8552-A65D-7BFDF39899D4}"/>
              </a:ext>
            </a:extLst>
          </p:cNvPr>
          <p:cNvSpPr>
            <a:spLocks noGrp="1"/>
          </p:cNvSpPr>
          <p:nvPr>
            <p:ph type="body" sz="quarter" idx="12"/>
          </p:nvPr>
        </p:nvSpPr>
        <p:spPr>
          <a:xfrm>
            <a:off x="651750" y="2303432"/>
            <a:ext cx="8168977" cy="4033586"/>
          </a:xfrm>
        </p:spPr>
        <p:txBody>
          <a:bodyPr/>
          <a:lstStyle/>
          <a:p>
            <a:pPr marL="0" indent="0">
              <a:buNone/>
            </a:pPr>
            <a:endParaRPr lang="en-US" sz="800" dirty="0"/>
          </a:p>
          <a:p>
            <a:r>
              <a:rPr lang="en-US" dirty="0"/>
              <a:t>Who is your company? </a:t>
            </a:r>
          </a:p>
          <a:p>
            <a:r>
              <a:rPr lang="en-US" dirty="0"/>
              <a:t>What do you do? What do you stand for? Why do you do it? </a:t>
            </a:r>
          </a:p>
          <a:p>
            <a:r>
              <a:rPr lang="en-US" dirty="0"/>
              <a:t>Do you want to make a profit, or is it enough just to make a living?</a:t>
            </a:r>
          </a:p>
          <a:p>
            <a:r>
              <a:rPr lang="en-US" dirty="0"/>
              <a:t>What markets are you serving? What benefits do you offer them? </a:t>
            </a:r>
          </a:p>
          <a:p>
            <a:r>
              <a:rPr lang="en-US" dirty="0"/>
              <a:t>Do you solve a problem for your customers?</a:t>
            </a:r>
          </a:p>
          <a:p>
            <a:r>
              <a:rPr lang="en-US" dirty="0"/>
              <a:t>What kind of internal work environment do you want for your employees?</a:t>
            </a:r>
          </a:p>
        </p:txBody>
      </p:sp>
      <p:pic>
        <p:nvPicPr>
          <p:cNvPr id="5" name="Picture 4">
            <a:extLst>
              <a:ext uri="{FF2B5EF4-FFF2-40B4-BE49-F238E27FC236}">
                <a16:creationId xmlns:a16="http://schemas.microsoft.com/office/drawing/2014/main" id="{659833CB-9C93-AC4E-F736-4CF14DAF258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4675" y="2741937"/>
            <a:ext cx="3748234" cy="3751566"/>
          </a:xfrm>
          <a:prstGeom prst="rect">
            <a:avLst/>
          </a:prstGeom>
        </p:spPr>
      </p:pic>
    </p:spTree>
    <p:extLst>
      <p:ext uri="{BB962C8B-B14F-4D97-AF65-F5344CB8AC3E}">
        <p14:creationId xmlns:p14="http://schemas.microsoft.com/office/powerpoint/2010/main" val="319944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B2857-9C05-6AA3-A0E1-43B5D0493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CE6A6-310F-F360-65F0-B5C044604270}"/>
              </a:ext>
            </a:extLst>
          </p:cNvPr>
          <p:cNvSpPr>
            <a:spLocks noGrp="1"/>
          </p:cNvSpPr>
          <p:nvPr>
            <p:ph type="title"/>
          </p:nvPr>
        </p:nvSpPr>
        <p:spPr/>
        <p:txBody>
          <a:bodyPr/>
          <a:lstStyle/>
          <a:p>
            <a:r>
              <a:rPr lang="en-US" dirty="0">
                <a:solidFill>
                  <a:srgbClr val="E3E24F"/>
                </a:solidFill>
              </a:rPr>
              <a:t>Ice Breaker</a:t>
            </a:r>
          </a:p>
        </p:txBody>
      </p:sp>
      <p:sp>
        <p:nvSpPr>
          <p:cNvPr id="6" name="Text Placeholder 2">
            <a:extLst>
              <a:ext uri="{FF2B5EF4-FFF2-40B4-BE49-F238E27FC236}">
                <a16:creationId xmlns:a16="http://schemas.microsoft.com/office/drawing/2014/main" id="{D1B688D9-544B-F79B-19A1-84E9F0AC0E40}"/>
              </a:ext>
            </a:extLst>
          </p:cNvPr>
          <p:cNvSpPr>
            <a:spLocks noGrp="1"/>
          </p:cNvSpPr>
          <p:nvPr>
            <p:ph type="body" sz="quarter" idx="12"/>
          </p:nvPr>
        </p:nvSpPr>
        <p:spPr>
          <a:xfrm>
            <a:off x="651750" y="3711052"/>
            <a:ext cx="4212858" cy="981021"/>
          </a:xfrm>
        </p:spPr>
        <p:txBody>
          <a:bodyPr/>
          <a:lstStyle/>
          <a:p>
            <a:pPr marL="0" indent="0">
              <a:buNone/>
            </a:pPr>
            <a:r>
              <a:rPr lang="en-US" sz="3200" b="1" dirty="0"/>
              <a:t>SNAKE OIL </a:t>
            </a:r>
            <a:endParaRPr lang="en-US" sz="2800" b="1" dirty="0"/>
          </a:p>
          <a:p>
            <a:pPr marL="0" indent="0">
              <a:buNone/>
            </a:pPr>
            <a:r>
              <a:rPr lang="en-US" sz="2800" dirty="0"/>
              <a:t>Pitch Your Product </a:t>
            </a:r>
          </a:p>
        </p:txBody>
      </p:sp>
      <p:pic>
        <p:nvPicPr>
          <p:cNvPr id="5" name="Picture 4">
            <a:extLst>
              <a:ext uri="{FF2B5EF4-FFF2-40B4-BE49-F238E27FC236}">
                <a16:creationId xmlns:a16="http://schemas.microsoft.com/office/drawing/2014/main" id="{E744CCF4-7CDC-8CDA-C8B2-5A9684BE00F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0639" y="1905910"/>
            <a:ext cx="7071361" cy="4952090"/>
          </a:xfrm>
          <a:prstGeom prst="rect">
            <a:avLst/>
          </a:prstGeom>
        </p:spPr>
      </p:pic>
    </p:spTree>
    <p:extLst>
      <p:ext uri="{BB962C8B-B14F-4D97-AF65-F5344CB8AC3E}">
        <p14:creationId xmlns:p14="http://schemas.microsoft.com/office/powerpoint/2010/main" val="1429192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EA8CA-337A-4BF8-5E4D-6AF426703577}"/>
              </a:ext>
            </a:extLst>
          </p:cNvPr>
          <p:cNvSpPr>
            <a:spLocks noGrp="1"/>
          </p:cNvSpPr>
          <p:nvPr>
            <p:ph type="title"/>
          </p:nvPr>
        </p:nvSpPr>
        <p:spPr/>
        <p:txBody>
          <a:bodyPr/>
          <a:lstStyle/>
          <a:p>
            <a:r>
              <a:rPr lang="en-US" dirty="0"/>
              <a:t>Snake Oil</a:t>
            </a:r>
          </a:p>
        </p:txBody>
      </p:sp>
      <p:sp>
        <p:nvSpPr>
          <p:cNvPr id="3" name="Text Placeholder 2">
            <a:extLst>
              <a:ext uri="{FF2B5EF4-FFF2-40B4-BE49-F238E27FC236}">
                <a16:creationId xmlns:a16="http://schemas.microsoft.com/office/drawing/2014/main" id="{86CC81D3-772F-27FE-E204-8745CAC0FFAB}"/>
              </a:ext>
            </a:extLst>
          </p:cNvPr>
          <p:cNvSpPr>
            <a:spLocks noGrp="1"/>
          </p:cNvSpPr>
          <p:nvPr>
            <p:ph type="body" sz="quarter" idx="12"/>
          </p:nvPr>
        </p:nvSpPr>
        <p:spPr>
          <a:xfrm>
            <a:off x="651750" y="2255454"/>
            <a:ext cx="6284759" cy="4033586"/>
          </a:xfrm>
        </p:spPr>
        <p:txBody>
          <a:bodyPr vert="horz" lIns="91440" tIns="45720" rIns="91440" bIns="45720" rtlCol="0" anchor="t">
            <a:noAutofit/>
          </a:bodyPr>
          <a:lstStyle/>
          <a:p>
            <a:pPr marL="0" indent="0">
              <a:buNone/>
            </a:pPr>
            <a:r>
              <a:rPr lang="en-US" sz="3200" b="1" dirty="0">
                <a:latin typeface="Bierstadt"/>
                <a:ea typeface="Roboto"/>
              </a:rPr>
              <a:t>OBJECTIVE</a:t>
            </a:r>
          </a:p>
          <a:p>
            <a:pPr marL="0" indent="0">
              <a:buNone/>
            </a:pPr>
            <a:r>
              <a:rPr lang="en-US" dirty="0">
                <a:latin typeface="Bierstadt"/>
                <a:ea typeface="Roboto"/>
              </a:rPr>
              <a:t>We write problem on board, pitchers come up</a:t>
            </a:r>
          </a:p>
          <a:p>
            <a:pPr marL="0" indent="0">
              <a:buNone/>
            </a:pPr>
            <a:r>
              <a:rPr lang="en-US" dirty="0">
                <a:latin typeface="Bierstadt"/>
                <a:ea typeface="Roboto"/>
              </a:rPr>
              <a:t>With product to solve it.</a:t>
            </a:r>
          </a:p>
          <a:p>
            <a:pPr marL="0" indent="0">
              <a:buNone/>
            </a:pPr>
            <a:endParaRPr lang="en-US" dirty="0">
              <a:latin typeface="Bierstadt"/>
              <a:ea typeface="Roboto"/>
            </a:endParaRPr>
          </a:p>
          <a:p>
            <a:pPr marL="0" indent="0">
              <a:buNone/>
            </a:pPr>
            <a:r>
              <a:rPr lang="en-US" dirty="0">
                <a:latin typeface="Bierstadt"/>
                <a:ea typeface="Roboto"/>
              </a:rPr>
              <a:t>Problem: </a:t>
            </a:r>
          </a:p>
          <a:p>
            <a:pPr marL="0" indent="0">
              <a:buNone/>
            </a:pPr>
            <a:endParaRPr lang="en-US" dirty="0">
              <a:latin typeface="Bierstadt"/>
              <a:ea typeface="Roboto"/>
            </a:endParaRPr>
          </a:p>
          <a:p>
            <a:pPr marL="0" indent="0">
              <a:buNone/>
            </a:pPr>
            <a:r>
              <a:rPr lang="en-US" dirty="0">
                <a:latin typeface="Bierstadt"/>
                <a:ea typeface="Roboto"/>
              </a:rPr>
              <a:t>B2B- A chair manufacturing company has a </a:t>
            </a:r>
            <a:endParaRPr lang="en-US" dirty="0"/>
          </a:p>
          <a:p>
            <a:pPr marL="0" indent="0">
              <a:buNone/>
            </a:pPr>
            <a:r>
              <a:rPr lang="en-US" dirty="0">
                <a:latin typeface="Bierstadt"/>
                <a:ea typeface="Roboto"/>
              </a:rPr>
              <a:t>Problem with too many of their chairs being damaged in shipping.</a:t>
            </a:r>
            <a:endParaRPr lang="en-US" dirty="0"/>
          </a:p>
          <a:p>
            <a:pPr marL="0" indent="0">
              <a:buNone/>
            </a:pPr>
            <a:endParaRPr lang="en-US" dirty="0">
              <a:latin typeface="Bierstadt"/>
              <a:ea typeface="Roboto"/>
            </a:endParaRPr>
          </a:p>
          <a:p>
            <a:pPr marL="0" indent="0">
              <a:buNone/>
            </a:pPr>
            <a:r>
              <a:rPr lang="en-US" dirty="0">
                <a:latin typeface="Bierstadt"/>
                <a:ea typeface="Roboto"/>
              </a:rPr>
              <a:t>B2C- Macy, a college student, always forgets to lock her door when she leaves her house.</a:t>
            </a:r>
          </a:p>
        </p:txBody>
      </p:sp>
      <p:sp>
        <p:nvSpPr>
          <p:cNvPr id="6" name="Right Triangle 5">
            <a:extLst>
              <a:ext uri="{FF2B5EF4-FFF2-40B4-BE49-F238E27FC236}">
                <a16:creationId xmlns:a16="http://schemas.microsoft.com/office/drawing/2014/main" id="{433B3357-AE0D-9DFA-3CC9-D40CF3B2EB82}"/>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D02CC70-A220-0CBC-24A8-4DC04B391BAB}"/>
              </a:ext>
              <a:ext uri="{C183D7F6-B498-43B3-948B-1728B52AA6E4}">
                <adec:decorative xmlns:adec="http://schemas.microsoft.com/office/drawing/2017/decorative" val="1"/>
              </a:ext>
            </a:extLst>
          </p:cNvPr>
          <p:cNvPicPr>
            <a:picLocks noChangeAspect="1"/>
          </p:cNvPicPr>
          <p:nvPr/>
        </p:nvPicPr>
        <p:blipFill>
          <a:blip r:embed="rId3"/>
          <a:srcRect l="30590" t="31406" r="35095" b="9778"/>
          <a:stretch>
            <a:fillRect/>
          </a:stretch>
        </p:blipFill>
        <p:spPr>
          <a:xfrm>
            <a:off x="7121237" y="2291476"/>
            <a:ext cx="4202546" cy="4802166"/>
          </a:xfrm>
          <a:prstGeom prst="rect">
            <a:avLst/>
          </a:prstGeom>
        </p:spPr>
      </p:pic>
    </p:spTree>
    <p:extLst>
      <p:ext uri="{BB962C8B-B14F-4D97-AF65-F5344CB8AC3E}">
        <p14:creationId xmlns:p14="http://schemas.microsoft.com/office/powerpoint/2010/main" val="4049932813"/>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pptx" id="{6AD8B857-336D-4E8D-BC7C-FEEDDD3FE1AF}" vid="{4C29F5DE-EE7B-481A-9E7E-B6E095D12B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F2A12880C0458825D038ABBB7F58" ma:contentTypeVersion="17" ma:contentTypeDescription="Create a new document." ma:contentTypeScope="" ma:versionID="b6960394eb55287e75adf76cdde8617f">
  <xsd:schema xmlns:xsd="http://www.w3.org/2001/XMLSchema" xmlns:xs="http://www.w3.org/2001/XMLSchema" xmlns:p="http://schemas.microsoft.com/office/2006/metadata/properties" xmlns:ns2="a0fd2e1f-501a-43c8-a1a2-4d38c648fafd" xmlns:ns3="eed5da6c-c118-4ccb-8b02-7ee5bd42a665" targetNamespace="http://schemas.microsoft.com/office/2006/metadata/properties" ma:root="true" ma:fieldsID="27559b170bb321dbe035b86d613197e2" ns2:_="" ns3:_="">
    <xsd:import namespace="a0fd2e1f-501a-43c8-a1a2-4d38c648fafd"/>
    <xsd:import namespace="eed5da6c-c118-4ccb-8b02-7ee5bd42a66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fd2e1f-501a-43c8-a1a2-4d38c648f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ffa1762-d6be-446e-8996-7804568a715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d5da6c-c118-4ccb-8b02-7ee5bd42a66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84f2fe0-25e1-4677-a279-1b00b7d6bc0c}" ma:internalName="TaxCatchAll" ma:showField="CatchAllData" ma:web="eed5da6c-c118-4ccb-8b02-7ee5bd42a6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ed5da6c-c118-4ccb-8b02-7ee5bd42a665" xsi:nil="true"/>
    <lcf76f155ced4ddcb4097134ff3c332f xmlns="a0fd2e1f-501a-43c8-a1a2-4d38c648faf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9CF9E2-47C1-4059-8E34-883F5BF78086}">
  <ds:schemaRefs>
    <ds:schemaRef ds:uri="a0fd2e1f-501a-43c8-a1a2-4d38c648fafd"/>
    <ds:schemaRef ds:uri="eed5da6c-c118-4ccb-8b02-7ee5bd42a6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962E5D5-688E-4326-B1B3-1C6CC24B9D39}">
  <ds:schemaRefs>
    <ds:schemaRef ds:uri="a0fd2e1f-501a-43c8-a1a2-4d38c648fafd"/>
    <ds:schemaRef ds:uri="eed5da6c-c118-4ccb-8b02-7ee5bd42a66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AF7BE82-920F-4A23-A3D1-88EDD72848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Lesson 1</Template>
  <TotalTime>2609</TotalTime>
  <Words>6246</Words>
  <Application>Microsoft Office PowerPoint</Application>
  <PresentationFormat>Widescreen</PresentationFormat>
  <Paragraphs>624</Paragraphs>
  <Slides>54</Slides>
  <Notes>39</Notes>
  <HiddenSlides>0</HiddenSlides>
  <MMClips>5</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JA COMPANY PROGRAM</vt:lpstr>
      <vt:lpstr>WEEK 3 AGENDA</vt:lpstr>
      <vt:lpstr>WELCOME TO WEEK 3</vt:lpstr>
      <vt:lpstr>COMPANY MISSION</vt:lpstr>
      <vt:lpstr>Company Mission</vt:lpstr>
      <vt:lpstr>Code of Ethics</vt:lpstr>
      <vt:lpstr>Discussion</vt:lpstr>
      <vt:lpstr>Ice Breaker</vt:lpstr>
      <vt:lpstr>Snake Oil</vt:lpstr>
      <vt:lpstr>Instructions</vt:lpstr>
      <vt:lpstr>End of week 3</vt:lpstr>
      <vt:lpstr>Start of week 4</vt:lpstr>
      <vt:lpstr>IDEA PITCHES</vt:lpstr>
      <vt:lpstr>Idea Pitches</vt:lpstr>
      <vt:lpstr>Pitch Your Idea!</vt:lpstr>
      <vt:lpstr>COMPANY SELECTION</vt:lpstr>
      <vt:lpstr>Company Selection</vt:lpstr>
      <vt:lpstr>BUSINESS MODEL  CANVAS</vt:lpstr>
      <vt:lpstr>Discussion</vt:lpstr>
      <vt:lpstr>Business Model Canvas</vt:lpstr>
      <vt:lpstr>Lean Business Start-Up</vt:lpstr>
      <vt:lpstr>Lean Business Start-Up</vt:lpstr>
      <vt:lpstr>Lean Business Start-Up</vt:lpstr>
      <vt:lpstr>Lean Business Start-Up</vt:lpstr>
      <vt:lpstr>Lean Business Start-Up</vt:lpstr>
      <vt:lpstr>Business Model Canvas</vt:lpstr>
      <vt:lpstr>VENTURE FUNDING</vt:lpstr>
      <vt:lpstr>Venture Funding</vt:lpstr>
      <vt:lpstr>Venture Funding </vt:lpstr>
      <vt:lpstr>Financing JA Company Program: Shares</vt:lpstr>
      <vt:lpstr>Capitalization Requirements</vt:lpstr>
      <vt:lpstr>ENTREPRENEURIAL RESILIENCY MODULES</vt:lpstr>
      <vt:lpstr>Company Program Resiliency Modules</vt:lpstr>
      <vt:lpstr>QUESTIONS &amp; WRAP UP</vt:lpstr>
      <vt:lpstr>Questions &amp; Next Steps</vt:lpstr>
      <vt:lpstr>APPENDIX</vt:lpstr>
      <vt:lpstr>BUSINESS MODEL  CANVAS VIDEOS</vt:lpstr>
      <vt:lpstr>Business Model Canvas</vt:lpstr>
      <vt:lpstr>Business Model Canvas</vt:lpstr>
      <vt:lpstr>HOW TO FINANCE A  START-UP</vt:lpstr>
      <vt:lpstr>Other Ways to Raise Capital</vt:lpstr>
      <vt:lpstr>Personal Investments  Bootstrapping</vt:lpstr>
      <vt:lpstr>Personal Investments  Bootstrapping</vt:lpstr>
      <vt:lpstr>Gift Capital  Family, Friends and Crowd funding</vt:lpstr>
      <vt:lpstr>Gift Capital  Family, Friends and Crowd funding</vt:lpstr>
      <vt:lpstr>Debt Funding  Credit &amp; Loans</vt:lpstr>
      <vt:lpstr>Debt Funding  Credit &amp; Loans</vt:lpstr>
      <vt:lpstr>Investors  Angel &amp; Venture Capitalists</vt:lpstr>
      <vt:lpstr>Investors  Angel &amp; Venture Capitalists</vt:lpstr>
      <vt:lpstr>Business Incubators</vt:lpstr>
      <vt:lpstr>Business Incubators</vt:lpstr>
      <vt:lpstr>Grants  Subsidies and Tax Credits</vt:lpstr>
      <vt:lpstr>Grants  Subsidies and Tax Credits</vt:lpstr>
      <vt:lpstr>Other Important Factors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Pretzlaff</dc:creator>
  <cp:lastModifiedBy>Emily Pretzlaff</cp:lastModifiedBy>
  <cp:revision>73</cp:revision>
  <dcterms:created xsi:type="dcterms:W3CDTF">2025-07-08T15:05:21Z</dcterms:created>
  <dcterms:modified xsi:type="dcterms:W3CDTF">2026-01-19T02:17:07Z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0x010100EB4DF2A12880C0458825D038ABBB7F58</vt:lpwstr>
  </property>
  <property fmtid="{D5CDD505-2E9C-101B-9397-08002B2CF9AE}" pid="3" name="MediaServiceImageTags">
    <vt:lpwstr/>
  </property>
</Properties>
</file>